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88" r:id="rId2"/>
    <p:sldId id="278" r:id="rId3"/>
    <p:sldId id="282" r:id="rId4"/>
    <p:sldId id="289" r:id="rId5"/>
    <p:sldId id="291" r:id="rId6"/>
    <p:sldId id="286"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98D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1" d="100"/>
          <a:sy n="121" d="100"/>
        </p:scale>
        <p:origin x="131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E1C76-B588-413B-BC76-1BB35CDE8246}" type="datetimeFigureOut">
              <a:rPr lang="en-GB" smtClean="0"/>
              <a:t>26/06/2017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603157-4C6F-40F1-A180-02812C868181}" type="slidenum">
              <a:rPr lang="en-GB" smtClean="0"/>
              <a:t>‹#›</a:t>
            </a:fld>
            <a:endParaRPr lang="en-GB"/>
          </a:p>
        </p:txBody>
      </p:sp>
    </p:spTree>
    <p:extLst>
      <p:ext uri="{BB962C8B-B14F-4D97-AF65-F5344CB8AC3E}">
        <p14:creationId xmlns:p14="http://schemas.microsoft.com/office/powerpoint/2010/main" val="131046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B603157-4C6F-40F1-A180-02812C868181}" type="slidenum">
              <a:rPr lang="en-GB" smtClean="0"/>
              <a:t>1</a:t>
            </a:fld>
            <a:endParaRPr lang="en-GB"/>
          </a:p>
        </p:txBody>
      </p:sp>
    </p:spTree>
    <p:extLst>
      <p:ext uri="{BB962C8B-B14F-4D97-AF65-F5344CB8AC3E}">
        <p14:creationId xmlns:p14="http://schemas.microsoft.com/office/powerpoint/2010/main" val="715025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17696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615684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51101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60513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3608529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93382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058195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417820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309920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4160153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D50B7C2-F8A2-E64D-8419-ABC454F09069}" type="datetimeFigureOut">
              <a:rPr lang="en-US" smtClean="0"/>
              <a:t>6/26/2017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6876E3B-7931-0841-82A7-612815AB0778}" type="slidenum">
              <a:rPr lang="en-US" smtClean="0"/>
              <a:t>‹#›</a:t>
            </a:fld>
            <a:endParaRPr lang="en-US"/>
          </a:p>
        </p:txBody>
      </p:sp>
    </p:spTree>
    <p:extLst>
      <p:ext uri="{BB962C8B-B14F-4D97-AF65-F5344CB8AC3E}">
        <p14:creationId xmlns:p14="http://schemas.microsoft.com/office/powerpoint/2010/main" val="1437304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8744069" y="0"/>
            <a:ext cx="410514" cy="6858000"/>
          </a:xfrm>
          <a:prstGeom prst="rect">
            <a:avLst/>
          </a:prstGeom>
        </p:spPr>
      </p:pic>
    </p:spTree>
    <p:extLst>
      <p:ext uri="{BB962C8B-B14F-4D97-AF65-F5344CB8AC3E}">
        <p14:creationId xmlns:p14="http://schemas.microsoft.com/office/powerpoint/2010/main" val="660641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9.emf"/><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9.emf"/><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uk flood events"/>
          <p:cNvPicPr>
            <a:picLocks noChangeAspect="1" noChangeArrowheads="1"/>
          </p:cNvPicPr>
          <p:nvPr/>
        </p:nvPicPr>
        <p:blipFill rotWithShape="1">
          <a:blip r:embed="rId3">
            <a:extLst>
              <a:ext uri="{28A0092B-C50C-407E-A947-70E740481C1C}">
                <a14:useLocalDpi xmlns:a14="http://schemas.microsoft.com/office/drawing/2010/main" val="0"/>
              </a:ext>
            </a:extLst>
          </a:blip>
          <a:srcRect r="24827"/>
          <a:stretch/>
        </p:blipFill>
        <p:spPr bwMode="auto">
          <a:xfrm>
            <a:off x="4567184" y="1793645"/>
            <a:ext cx="3804003" cy="3472592"/>
          </a:xfrm>
          <a:prstGeom prst="ellipse">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09611" y="478959"/>
            <a:ext cx="3434471" cy="1054443"/>
          </a:xfrm>
          <a:prstGeom prst="rect">
            <a:avLst/>
          </a:prstGeom>
        </p:spPr>
      </p:pic>
      <p:pic>
        <p:nvPicPr>
          <p:cNvPr id="8" name="Picture 7"/>
          <p:cNvPicPr>
            <a:picLocks noChangeAspect="1"/>
          </p:cNvPicPr>
          <p:nvPr/>
        </p:nvPicPr>
        <p:blipFill>
          <a:blip r:embed="rId5"/>
          <a:stretch>
            <a:fillRect/>
          </a:stretch>
        </p:blipFill>
        <p:spPr>
          <a:xfrm>
            <a:off x="360713" y="5395864"/>
            <a:ext cx="3494074" cy="1059814"/>
          </a:xfrm>
          <a:prstGeom prst="rect">
            <a:avLst/>
          </a:prstGeom>
        </p:spPr>
      </p:pic>
      <p:pic>
        <p:nvPicPr>
          <p:cNvPr id="9" name="Picture 8"/>
          <p:cNvPicPr>
            <a:picLocks noChangeAspect="1"/>
          </p:cNvPicPr>
          <p:nvPr/>
        </p:nvPicPr>
        <p:blipFill>
          <a:blip r:embed="rId6"/>
          <a:stretch>
            <a:fillRect/>
          </a:stretch>
        </p:blipFill>
        <p:spPr>
          <a:xfrm>
            <a:off x="2915816" y="5517232"/>
            <a:ext cx="872798" cy="872798"/>
          </a:xfrm>
          <a:prstGeom prst="rect">
            <a:avLst/>
          </a:prstGeom>
        </p:spPr>
      </p:pic>
      <p:pic>
        <p:nvPicPr>
          <p:cNvPr id="2" name="Picture 1"/>
          <p:cNvPicPr>
            <a:picLocks noChangeAspect="1"/>
          </p:cNvPicPr>
          <p:nvPr/>
        </p:nvPicPr>
        <p:blipFill>
          <a:blip r:embed="rId7"/>
          <a:stretch>
            <a:fillRect/>
          </a:stretch>
        </p:blipFill>
        <p:spPr>
          <a:xfrm>
            <a:off x="1279248" y="5527274"/>
            <a:ext cx="854364" cy="854364"/>
          </a:xfrm>
          <a:prstGeom prst="rect">
            <a:avLst/>
          </a:prstGeom>
        </p:spPr>
      </p:pic>
      <p:sp>
        <p:nvSpPr>
          <p:cNvPr id="3" name="Oval 2"/>
          <p:cNvSpPr/>
          <p:nvPr/>
        </p:nvSpPr>
        <p:spPr>
          <a:xfrm>
            <a:off x="4688958" y="1649035"/>
            <a:ext cx="3641655" cy="3746830"/>
          </a:xfrm>
          <a:prstGeom prst="ellipse">
            <a:avLst/>
          </a:prstGeom>
          <a:noFill/>
          <a:ln w="31750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TextBox 17"/>
          <p:cNvSpPr txBox="1"/>
          <p:nvPr/>
        </p:nvSpPr>
        <p:spPr>
          <a:xfrm>
            <a:off x="-34073" y="1535716"/>
            <a:ext cx="4439858" cy="2862322"/>
          </a:xfrm>
          <a:prstGeom prst="rect">
            <a:avLst/>
          </a:prstGeom>
          <a:noFill/>
        </p:spPr>
        <p:txBody>
          <a:bodyPr wrap="square" rtlCol="0">
            <a:spAutoFit/>
          </a:bodyPr>
          <a:lstStyle/>
          <a:p>
            <a:pPr algn="ctr"/>
            <a:r>
              <a:rPr lang="en-GB" sz="3600" dirty="0">
                <a:solidFill>
                  <a:schemeClr val="accent1">
                    <a:lumMod val="75000"/>
                  </a:schemeClr>
                </a:solidFill>
                <a:latin typeface="Arial"/>
                <a:cs typeface="Arial"/>
              </a:rPr>
              <a:t>Assessing the application of land surface models for flood forecasting in the UK</a:t>
            </a:r>
          </a:p>
        </p:txBody>
      </p:sp>
      <p:sp>
        <p:nvSpPr>
          <p:cNvPr id="19" name="Rectangle 18"/>
          <p:cNvSpPr/>
          <p:nvPr/>
        </p:nvSpPr>
        <p:spPr>
          <a:xfrm>
            <a:off x="-155582" y="4398038"/>
            <a:ext cx="4572000" cy="923330"/>
          </a:xfrm>
          <a:prstGeom prst="rect">
            <a:avLst/>
          </a:prstGeom>
        </p:spPr>
        <p:txBody>
          <a:bodyPr>
            <a:spAutoFit/>
          </a:bodyPr>
          <a:lstStyle/>
          <a:p>
            <a:pPr algn="ctr"/>
            <a:r>
              <a:rPr lang="en-GB" dirty="0">
                <a:solidFill>
                  <a:schemeClr val="accent1">
                    <a:lumMod val="75000"/>
                  </a:schemeClr>
                </a:solidFill>
                <a:latin typeface="Arial" panose="020B0604020202020204" pitchFamily="34" charset="0"/>
                <a:cs typeface="Arial" panose="020B0604020202020204" pitchFamily="34" charset="0"/>
              </a:rPr>
              <a:t>Stamatis Batelis</a:t>
            </a:r>
          </a:p>
          <a:p>
            <a:pPr algn="ctr"/>
            <a:r>
              <a:rPr lang="en-GB" dirty="0">
                <a:solidFill>
                  <a:schemeClr val="accent1">
                    <a:lumMod val="75000"/>
                  </a:schemeClr>
                </a:solidFill>
                <a:latin typeface="Arial" panose="020B0604020202020204" pitchFamily="34" charset="0"/>
                <a:cs typeface="Arial" panose="020B0604020202020204" pitchFamily="34" charset="0"/>
              </a:rPr>
              <a:t>University of Bristol </a:t>
            </a:r>
          </a:p>
          <a:p>
            <a:pPr algn="ctr"/>
            <a:r>
              <a:rPr lang="en-GB" dirty="0">
                <a:solidFill>
                  <a:schemeClr val="accent1">
                    <a:lumMod val="75000"/>
                  </a:schemeClr>
                </a:solidFill>
                <a:latin typeface="Arial" panose="020B0604020202020204" pitchFamily="34" charset="0"/>
                <a:cs typeface="Arial" panose="020B0604020202020204" pitchFamily="34" charset="0"/>
              </a:rPr>
              <a:t>s.batelis@bristol.ac.uk</a:t>
            </a:r>
            <a:endParaRPr lang="el-GR"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353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611" y="215795"/>
            <a:ext cx="2427689" cy="745343"/>
          </a:xfrm>
          <a:prstGeom prst="rect">
            <a:avLst/>
          </a:prstGeom>
        </p:spPr>
      </p:pic>
      <p:pic>
        <p:nvPicPr>
          <p:cNvPr id="3" name="Picture 2"/>
          <p:cNvPicPr>
            <a:picLocks noChangeAspect="1"/>
          </p:cNvPicPr>
          <p:nvPr/>
        </p:nvPicPr>
        <p:blipFill>
          <a:blip r:embed="rId3"/>
          <a:stretch>
            <a:fillRect/>
          </a:stretch>
        </p:blipFill>
        <p:spPr>
          <a:xfrm>
            <a:off x="7228044" y="215795"/>
            <a:ext cx="1104900" cy="444500"/>
          </a:xfrm>
          <a:prstGeom prst="rect">
            <a:avLst/>
          </a:prstGeom>
        </p:spPr>
      </p:pic>
      <p:pic>
        <p:nvPicPr>
          <p:cNvPr id="5" name="Picture 4"/>
          <p:cNvPicPr>
            <a:picLocks noChangeAspect="1"/>
          </p:cNvPicPr>
          <p:nvPr/>
        </p:nvPicPr>
        <p:blipFill>
          <a:blip r:embed="rId4"/>
          <a:stretch>
            <a:fillRect/>
          </a:stretch>
        </p:blipFill>
        <p:spPr>
          <a:xfrm>
            <a:off x="409611" y="6116831"/>
            <a:ext cx="3721100" cy="482600"/>
          </a:xfrm>
          <a:prstGeom prst="rect">
            <a:avLst/>
          </a:prstGeom>
        </p:spPr>
      </p:pic>
      <p:pic>
        <p:nvPicPr>
          <p:cNvPr id="12" name="Picture 11"/>
          <p:cNvPicPr>
            <a:picLocks noChangeAspect="1"/>
          </p:cNvPicPr>
          <p:nvPr/>
        </p:nvPicPr>
        <p:blipFill>
          <a:blip r:embed="rId5"/>
          <a:stretch>
            <a:fillRect/>
          </a:stretch>
        </p:blipFill>
        <p:spPr>
          <a:xfrm>
            <a:off x="409611" y="1058007"/>
            <a:ext cx="8140700" cy="38100"/>
          </a:xfrm>
          <a:prstGeom prst="rect">
            <a:avLst/>
          </a:prstGeom>
        </p:spPr>
      </p:pic>
      <p:pic>
        <p:nvPicPr>
          <p:cNvPr id="13" name="Picture 12"/>
          <p:cNvPicPr>
            <a:picLocks noChangeAspect="1"/>
          </p:cNvPicPr>
          <p:nvPr/>
        </p:nvPicPr>
        <p:blipFill>
          <a:blip r:embed="rId5"/>
          <a:stretch>
            <a:fillRect/>
          </a:stretch>
        </p:blipFill>
        <p:spPr>
          <a:xfrm>
            <a:off x="409611" y="5958804"/>
            <a:ext cx="8140700" cy="38100"/>
          </a:xfrm>
          <a:prstGeom prst="rect">
            <a:avLst/>
          </a:prstGeom>
        </p:spPr>
      </p:pic>
      <p:sp>
        <p:nvSpPr>
          <p:cNvPr id="2" name="TextBox 1"/>
          <p:cNvSpPr txBox="1"/>
          <p:nvPr/>
        </p:nvSpPr>
        <p:spPr>
          <a:xfrm>
            <a:off x="6468100" y="6252983"/>
            <a:ext cx="2139416" cy="369332"/>
          </a:xfrm>
          <a:prstGeom prst="rect">
            <a:avLst/>
          </a:prstGeom>
          <a:noFill/>
        </p:spPr>
        <p:txBody>
          <a:bodyPr wrap="square" rtlCol="0">
            <a:spAutoFit/>
          </a:bodyPr>
          <a:lstStyle/>
          <a:p>
            <a:r>
              <a:rPr lang="en-GB" b="1" dirty="0" err="1" smtClean="0">
                <a:solidFill>
                  <a:srgbClr val="4498D4"/>
                </a:solidFill>
                <a:latin typeface="Arial"/>
                <a:cs typeface="Arial"/>
              </a:rPr>
              <a:t>www.wisecdt.org</a:t>
            </a:r>
            <a:endParaRPr lang="en-GB" b="1" dirty="0">
              <a:solidFill>
                <a:srgbClr val="4498D4"/>
              </a:solidFill>
              <a:latin typeface="Arial"/>
              <a:cs typeface="Arial"/>
            </a:endParaRPr>
          </a:p>
        </p:txBody>
      </p:sp>
      <p:sp>
        <p:nvSpPr>
          <p:cNvPr id="123" name="TextBox 122"/>
          <p:cNvSpPr txBox="1"/>
          <p:nvPr/>
        </p:nvSpPr>
        <p:spPr>
          <a:xfrm>
            <a:off x="375287" y="1165741"/>
            <a:ext cx="8175023" cy="1569660"/>
          </a:xfrm>
          <a:prstGeom prst="rect">
            <a:avLst/>
          </a:prstGeom>
          <a:noFill/>
        </p:spPr>
        <p:txBody>
          <a:bodyPr wrap="square" rtlCol="0">
            <a:spAutoFit/>
          </a:bodyPr>
          <a:lstStyle/>
          <a:p>
            <a:r>
              <a:rPr lang="en-GB" sz="2400" b="1" dirty="0" smtClean="0">
                <a:solidFill>
                  <a:schemeClr val="accent1">
                    <a:lumMod val="75000"/>
                  </a:schemeClr>
                </a:solidFill>
                <a:latin typeface="Arial"/>
                <a:cs typeface="Arial"/>
              </a:rPr>
              <a:t>Motivation</a:t>
            </a:r>
          </a:p>
          <a:p>
            <a:pPr marL="342900" indent="-342900">
              <a:buFont typeface="Arial" panose="020B0604020202020204" pitchFamily="34" charset="0"/>
              <a:buChar char="•"/>
            </a:pPr>
            <a:r>
              <a:rPr lang="en-GB" sz="2400" dirty="0" smtClean="0">
                <a:solidFill>
                  <a:schemeClr val="accent1">
                    <a:lumMod val="75000"/>
                  </a:schemeClr>
                </a:solidFill>
                <a:latin typeface="Arial"/>
                <a:cs typeface="Arial"/>
              </a:rPr>
              <a:t>Our </a:t>
            </a:r>
            <a:r>
              <a:rPr lang="en-GB" sz="2400" dirty="0">
                <a:solidFill>
                  <a:schemeClr val="accent1">
                    <a:lumMod val="75000"/>
                  </a:schemeClr>
                </a:solidFill>
                <a:latin typeface="Arial"/>
                <a:cs typeface="Arial"/>
              </a:rPr>
              <a:t>motivation is to </a:t>
            </a:r>
            <a:r>
              <a:rPr lang="en-GB" sz="2400" dirty="0" smtClean="0">
                <a:solidFill>
                  <a:schemeClr val="accent1">
                    <a:lumMod val="75000"/>
                  </a:schemeClr>
                </a:solidFill>
                <a:latin typeface="Arial"/>
                <a:cs typeface="Arial"/>
              </a:rPr>
              <a:t>develop a new tool to predict flood in UK that will not need calibration for each catchment but it will be based on high resolution data.</a:t>
            </a:r>
            <a:endParaRPr lang="en-US" sz="1500" dirty="0" smtClean="0">
              <a:solidFill>
                <a:schemeClr val="accent1">
                  <a:lumMod val="75000"/>
                </a:schemeClr>
              </a:solidFill>
              <a:latin typeface="Arial"/>
              <a:cs typeface="Arial"/>
            </a:endParaRPr>
          </a:p>
        </p:txBody>
      </p:sp>
      <p:pic>
        <p:nvPicPr>
          <p:cNvPr id="14" name="Picture 2" descr="Image result for jules ls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1803" y="3359584"/>
            <a:ext cx="3052944" cy="19080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82784" y="5354759"/>
            <a:ext cx="6511686" cy="461665"/>
          </a:xfrm>
          <a:prstGeom prst="rect">
            <a:avLst/>
          </a:prstGeom>
          <a:noFill/>
        </p:spPr>
        <p:txBody>
          <a:bodyPr wrap="square" rtlCol="0">
            <a:spAutoFit/>
          </a:bodyPr>
          <a:lstStyle/>
          <a:p>
            <a:r>
              <a:rPr lang="en-GB" sz="2400" dirty="0">
                <a:solidFill>
                  <a:schemeClr val="accent1">
                    <a:lumMod val="75000"/>
                  </a:schemeClr>
                </a:solidFill>
                <a:latin typeface="Arial"/>
                <a:cs typeface="Arial"/>
              </a:rPr>
              <a:t>Joint UK Land Environment Simulator (JULES)</a:t>
            </a:r>
            <a:endParaRPr lang="en-US" sz="1500" dirty="0" smtClean="0">
              <a:solidFill>
                <a:schemeClr val="accent1">
                  <a:lumMod val="75000"/>
                </a:schemeClr>
              </a:solidFill>
              <a:latin typeface="Arial"/>
              <a:cs typeface="Arial"/>
            </a:endParaRPr>
          </a:p>
        </p:txBody>
      </p:sp>
    </p:spTree>
    <p:extLst>
      <p:ext uri="{BB962C8B-B14F-4D97-AF65-F5344CB8AC3E}">
        <p14:creationId xmlns:p14="http://schemas.microsoft.com/office/powerpoint/2010/main" val="40014519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611" y="215795"/>
            <a:ext cx="2427689" cy="745343"/>
          </a:xfrm>
          <a:prstGeom prst="rect">
            <a:avLst/>
          </a:prstGeom>
        </p:spPr>
      </p:pic>
      <p:pic>
        <p:nvPicPr>
          <p:cNvPr id="3" name="Picture 2"/>
          <p:cNvPicPr>
            <a:picLocks noChangeAspect="1"/>
          </p:cNvPicPr>
          <p:nvPr/>
        </p:nvPicPr>
        <p:blipFill>
          <a:blip r:embed="rId3"/>
          <a:stretch>
            <a:fillRect/>
          </a:stretch>
        </p:blipFill>
        <p:spPr>
          <a:xfrm>
            <a:off x="7228044" y="215795"/>
            <a:ext cx="1104900" cy="444500"/>
          </a:xfrm>
          <a:prstGeom prst="rect">
            <a:avLst/>
          </a:prstGeom>
        </p:spPr>
      </p:pic>
      <p:pic>
        <p:nvPicPr>
          <p:cNvPr id="5" name="Picture 4"/>
          <p:cNvPicPr>
            <a:picLocks noChangeAspect="1"/>
          </p:cNvPicPr>
          <p:nvPr/>
        </p:nvPicPr>
        <p:blipFill>
          <a:blip r:embed="rId4"/>
          <a:stretch>
            <a:fillRect/>
          </a:stretch>
        </p:blipFill>
        <p:spPr>
          <a:xfrm>
            <a:off x="409611" y="6116831"/>
            <a:ext cx="3721100" cy="482600"/>
          </a:xfrm>
          <a:prstGeom prst="rect">
            <a:avLst/>
          </a:prstGeom>
        </p:spPr>
      </p:pic>
      <p:pic>
        <p:nvPicPr>
          <p:cNvPr id="12" name="Picture 11"/>
          <p:cNvPicPr>
            <a:picLocks noChangeAspect="1"/>
          </p:cNvPicPr>
          <p:nvPr/>
        </p:nvPicPr>
        <p:blipFill>
          <a:blip r:embed="rId5"/>
          <a:stretch>
            <a:fillRect/>
          </a:stretch>
        </p:blipFill>
        <p:spPr>
          <a:xfrm>
            <a:off x="409611" y="1058007"/>
            <a:ext cx="8140700" cy="38100"/>
          </a:xfrm>
          <a:prstGeom prst="rect">
            <a:avLst/>
          </a:prstGeom>
        </p:spPr>
      </p:pic>
      <p:pic>
        <p:nvPicPr>
          <p:cNvPr id="13" name="Picture 12"/>
          <p:cNvPicPr>
            <a:picLocks noChangeAspect="1"/>
          </p:cNvPicPr>
          <p:nvPr/>
        </p:nvPicPr>
        <p:blipFill>
          <a:blip r:embed="rId5"/>
          <a:stretch>
            <a:fillRect/>
          </a:stretch>
        </p:blipFill>
        <p:spPr>
          <a:xfrm>
            <a:off x="409611" y="5958804"/>
            <a:ext cx="8140700" cy="38100"/>
          </a:xfrm>
          <a:prstGeom prst="rect">
            <a:avLst/>
          </a:prstGeom>
        </p:spPr>
      </p:pic>
      <p:sp>
        <p:nvSpPr>
          <p:cNvPr id="2" name="TextBox 1"/>
          <p:cNvSpPr txBox="1"/>
          <p:nvPr/>
        </p:nvSpPr>
        <p:spPr>
          <a:xfrm>
            <a:off x="6468100" y="6252983"/>
            <a:ext cx="2139416" cy="369332"/>
          </a:xfrm>
          <a:prstGeom prst="rect">
            <a:avLst/>
          </a:prstGeom>
          <a:noFill/>
        </p:spPr>
        <p:txBody>
          <a:bodyPr wrap="square" rtlCol="0">
            <a:spAutoFit/>
          </a:bodyPr>
          <a:lstStyle/>
          <a:p>
            <a:r>
              <a:rPr lang="en-GB" b="1" dirty="0" err="1" smtClean="0">
                <a:solidFill>
                  <a:srgbClr val="4498D4"/>
                </a:solidFill>
                <a:latin typeface="Arial"/>
                <a:cs typeface="Arial"/>
              </a:rPr>
              <a:t>www.wisecdt.org</a:t>
            </a:r>
            <a:endParaRPr lang="en-GB" b="1" dirty="0">
              <a:solidFill>
                <a:srgbClr val="4498D4"/>
              </a:solidFill>
              <a:latin typeface="Arial"/>
              <a:cs typeface="Arial"/>
            </a:endParaRPr>
          </a:p>
        </p:txBody>
      </p:sp>
      <p:sp>
        <p:nvSpPr>
          <p:cNvPr id="123" name="TextBox 122"/>
          <p:cNvSpPr txBox="1"/>
          <p:nvPr/>
        </p:nvSpPr>
        <p:spPr>
          <a:xfrm>
            <a:off x="385921" y="1165741"/>
            <a:ext cx="8150404" cy="4462760"/>
          </a:xfrm>
          <a:prstGeom prst="rect">
            <a:avLst/>
          </a:prstGeom>
          <a:noFill/>
        </p:spPr>
        <p:txBody>
          <a:bodyPr wrap="square" rtlCol="0">
            <a:spAutoFit/>
          </a:bodyPr>
          <a:lstStyle/>
          <a:p>
            <a:r>
              <a:rPr lang="en-GB" sz="2400" b="1" dirty="0" smtClean="0">
                <a:solidFill>
                  <a:schemeClr val="accent1">
                    <a:lumMod val="75000"/>
                  </a:schemeClr>
                </a:solidFill>
                <a:latin typeface="Arial"/>
                <a:cs typeface="Arial"/>
              </a:rPr>
              <a:t>Study area – Experiments</a:t>
            </a:r>
          </a:p>
          <a:p>
            <a:endParaRPr lang="en-GB" sz="2400" b="1" dirty="0">
              <a:solidFill>
                <a:schemeClr val="accent1">
                  <a:lumMod val="75000"/>
                </a:schemeClr>
              </a:solidFill>
              <a:latin typeface="Arial"/>
              <a:cs typeface="Arial"/>
            </a:endParaRPr>
          </a:p>
          <a:p>
            <a:endParaRPr lang="en-GB" sz="2400" b="1" dirty="0" smtClean="0">
              <a:solidFill>
                <a:schemeClr val="accent1">
                  <a:lumMod val="75000"/>
                </a:schemeClr>
              </a:solidFill>
              <a:latin typeface="Arial"/>
              <a:cs typeface="Arial"/>
            </a:endParaRPr>
          </a:p>
          <a:p>
            <a:endParaRPr lang="en-GB" sz="2400" b="1" dirty="0">
              <a:solidFill>
                <a:schemeClr val="accent1">
                  <a:lumMod val="75000"/>
                </a:schemeClr>
              </a:solidFill>
              <a:latin typeface="Arial"/>
              <a:cs typeface="Arial"/>
            </a:endParaRPr>
          </a:p>
          <a:p>
            <a:endParaRPr lang="en-GB" sz="2400" b="1" dirty="0" smtClean="0">
              <a:solidFill>
                <a:schemeClr val="accent1">
                  <a:lumMod val="75000"/>
                </a:schemeClr>
              </a:solidFill>
              <a:latin typeface="Arial"/>
              <a:cs typeface="Arial"/>
            </a:endParaRPr>
          </a:p>
          <a:p>
            <a:endParaRPr lang="en-GB" sz="2400" b="1" dirty="0">
              <a:solidFill>
                <a:schemeClr val="accent1">
                  <a:lumMod val="75000"/>
                </a:schemeClr>
              </a:solidFill>
              <a:latin typeface="Arial"/>
              <a:cs typeface="Arial"/>
            </a:endParaRPr>
          </a:p>
          <a:p>
            <a:endParaRPr lang="en-GB" sz="2400" b="1" dirty="0" smtClean="0">
              <a:solidFill>
                <a:schemeClr val="accent1">
                  <a:lumMod val="75000"/>
                </a:schemeClr>
              </a:solidFill>
              <a:latin typeface="Arial"/>
              <a:cs typeface="Arial"/>
            </a:endParaRPr>
          </a:p>
          <a:p>
            <a:pPr marL="457200" indent="-457200">
              <a:buFont typeface="Wingdings" panose="05000000000000000000" pitchFamily="2" charset="2"/>
              <a:buChar char="q"/>
            </a:pPr>
            <a:endParaRPr lang="en-GB" sz="2400" dirty="0" smtClean="0">
              <a:solidFill>
                <a:schemeClr val="accent1">
                  <a:lumMod val="75000"/>
                </a:schemeClr>
              </a:solidFill>
              <a:latin typeface="Arial"/>
              <a:cs typeface="Arial"/>
            </a:endParaRPr>
          </a:p>
          <a:p>
            <a:pPr marL="457200" indent="-457200">
              <a:buFont typeface="Wingdings" panose="05000000000000000000" pitchFamily="2" charset="2"/>
              <a:buChar char="q"/>
            </a:pPr>
            <a:r>
              <a:rPr lang="en-GB" sz="2400" dirty="0" smtClean="0">
                <a:solidFill>
                  <a:schemeClr val="accent1">
                    <a:lumMod val="75000"/>
                  </a:schemeClr>
                </a:solidFill>
                <a:latin typeface="Arial"/>
                <a:cs typeface="Arial"/>
              </a:rPr>
              <a:t>We test </a:t>
            </a:r>
            <a:r>
              <a:rPr lang="en-GB" sz="2400" dirty="0">
                <a:solidFill>
                  <a:schemeClr val="accent1">
                    <a:lumMod val="75000"/>
                  </a:schemeClr>
                </a:solidFill>
                <a:latin typeface="Arial"/>
                <a:cs typeface="Arial"/>
              </a:rPr>
              <a:t>different factors such as soil databases, river flow model </a:t>
            </a:r>
            <a:r>
              <a:rPr lang="en-GB" sz="2400" dirty="0" smtClean="0">
                <a:solidFill>
                  <a:schemeClr val="accent1">
                    <a:lumMod val="75000"/>
                  </a:schemeClr>
                </a:solidFill>
                <a:latin typeface="Arial"/>
                <a:cs typeface="Arial"/>
              </a:rPr>
              <a:t>schemes and use of a groundwater model in order to find which factor is more influential.</a:t>
            </a:r>
          </a:p>
          <a:p>
            <a:pPr marL="342900" indent="-342900">
              <a:buFont typeface="Arial" panose="020B0604020202020204" pitchFamily="34" charset="0"/>
              <a:buChar char="•"/>
            </a:pPr>
            <a:endParaRPr lang="en-GB" sz="2000" dirty="0" smtClean="0">
              <a:solidFill>
                <a:schemeClr val="accent1">
                  <a:lumMod val="75000"/>
                </a:schemeClr>
              </a:solidFill>
              <a:latin typeface="Arial"/>
              <a:cs typeface="Arial"/>
            </a:endParaRPr>
          </a:p>
        </p:txBody>
      </p:sp>
      <p:graphicFrame>
        <p:nvGraphicFramePr>
          <p:cNvPr id="11" name="Table 10"/>
          <p:cNvGraphicFramePr>
            <a:graphicFrameLocks noGrp="1"/>
          </p:cNvGraphicFramePr>
          <p:nvPr>
            <p:extLst>
              <p:ext uri="{D42A27DB-BD31-4B8C-83A1-F6EECF244321}">
                <p14:modId xmlns:p14="http://schemas.microsoft.com/office/powerpoint/2010/main" val="1638571205"/>
              </p:ext>
            </p:extLst>
          </p:nvPr>
        </p:nvGraphicFramePr>
        <p:xfrm>
          <a:off x="4655467" y="2196179"/>
          <a:ext cx="2911209" cy="1373128"/>
        </p:xfrm>
        <a:graphic>
          <a:graphicData uri="http://schemas.openxmlformats.org/drawingml/2006/table">
            <a:tbl>
              <a:tblPr/>
              <a:tblGrid>
                <a:gridCol w="1156549">
                  <a:extLst>
                    <a:ext uri="{9D8B030D-6E8A-4147-A177-3AD203B41FA5}">
                      <a16:colId xmlns:a16="http://schemas.microsoft.com/office/drawing/2014/main" xmlns="" val="20000"/>
                    </a:ext>
                  </a:extLst>
                </a:gridCol>
                <a:gridCol w="667265">
                  <a:extLst>
                    <a:ext uri="{9D8B030D-6E8A-4147-A177-3AD203B41FA5}">
                      <a16:colId xmlns:a16="http://schemas.microsoft.com/office/drawing/2014/main" xmlns="" val="20001"/>
                    </a:ext>
                  </a:extLst>
                </a:gridCol>
                <a:gridCol w="469557">
                  <a:extLst>
                    <a:ext uri="{9D8B030D-6E8A-4147-A177-3AD203B41FA5}">
                      <a16:colId xmlns:a16="http://schemas.microsoft.com/office/drawing/2014/main" xmlns="" val="20002"/>
                    </a:ext>
                  </a:extLst>
                </a:gridCol>
                <a:gridCol w="617838">
                  <a:extLst>
                    <a:ext uri="{9D8B030D-6E8A-4147-A177-3AD203B41FA5}">
                      <a16:colId xmlns:a16="http://schemas.microsoft.com/office/drawing/2014/main" xmlns="" val="20003"/>
                    </a:ext>
                  </a:extLst>
                </a:gridCol>
              </a:tblGrid>
              <a:tr h="632083">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GB" sz="1600" b="1" u="none" strike="noStrike" dirty="0">
                          <a:solidFill>
                            <a:srgbClr val="002060"/>
                          </a:solidFill>
                          <a:effectLst/>
                        </a:rPr>
                        <a:t>Name</a:t>
                      </a:r>
                      <a:endParaRPr lang="en-GB" sz="16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GB" sz="1600" b="1" u="none" strike="noStrike" dirty="0">
                          <a:solidFill>
                            <a:srgbClr val="002060"/>
                          </a:solidFill>
                          <a:effectLst/>
                        </a:rPr>
                        <a:t>Area (km</a:t>
                      </a:r>
                      <a:r>
                        <a:rPr lang="en-GB" sz="1600" b="1" u="none" strike="noStrike" baseline="30000" dirty="0">
                          <a:solidFill>
                            <a:srgbClr val="002060"/>
                          </a:solidFill>
                          <a:effectLst/>
                        </a:rPr>
                        <a:t>2</a:t>
                      </a:r>
                      <a:r>
                        <a:rPr lang="en-GB" sz="1600" b="1" u="none" strike="noStrike" dirty="0">
                          <a:solidFill>
                            <a:srgbClr val="002060"/>
                          </a:solidFill>
                          <a:effectLst/>
                        </a:rPr>
                        <a:t>)</a:t>
                      </a:r>
                      <a:endParaRPr lang="en-GB" sz="16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GB" sz="1600" b="1" u="none" strike="noStrike" dirty="0">
                          <a:solidFill>
                            <a:srgbClr val="002060"/>
                          </a:solidFill>
                          <a:effectLst/>
                        </a:rPr>
                        <a:t>BFI</a:t>
                      </a:r>
                      <a:endParaRPr lang="en-GB" sz="16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ctr"/>
                      <a:r>
                        <a:rPr lang="en-GB" sz="1600" b="1" u="none" strike="noStrike" dirty="0">
                          <a:solidFill>
                            <a:srgbClr val="002060"/>
                          </a:solidFill>
                          <a:effectLst/>
                        </a:rPr>
                        <a:t>Runoff ratio</a:t>
                      </a:r>
                      <a:endParaRPr lang="en-GB" sz="1600" b="1" i="0" u="none" strike="noStrike" dirty="0">
                        <a:solidFill>
                          <a:srgbClr val="002060"/>
                        </a:solidFill>
                        <a:effectLst/>
                        <a:latin typeface="Times New Roman" panose="02020603050405020304" pitchFamily="18" charset="0"/>
                        <a:cs typeface="Times New Roman" panose="02020603050405020304" pitchFamily="18" charset="0"/>
                      </a:endParaRPr>
                    </a:p>
                  </a:txBody>
                  <a:tcPr marL="9525" marR="9525" marT="9525" marB="0" anchor="ctr">
                    <a:lnL>
                      <a:noFill/>
                    </a:lnL>
                    <a:lnR>
                      <a:no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28921">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rtl="0" fontAlgn="b"/>
                      <a:r>
                        <a:rPr lang="en-GB" sz="1600" b="0" u="none" strike="noStrike" dirty="0">
                          <a:solidFill>
                            <a:srgbClr val="002060"/>
                          </a:solidFill>
                          <a:effectLst/>
                        </a:rPr>
                        <a:t>Ribble Cumbria and Lancashire</a:t>
                      </a:r>
                      <a:endParaRPr lang="en-GB" sz="1600" b="0" i="0" u="none" strike="noStrike" dirty="0">
                        <a:solidFill>
                          <a:srgbClr val="002060"/>
                        </a:solidFill>
                        <a:effectLst/>
                        <a:latin typeface="+mn-lt"/>
                        <a:cs typeface="Times New Roman"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GB" sz="1600" b="0" u="none" strike="noStrike" dirty="0">
                          <a:solidFill>
                            <a:srgbClr val="002060"/>
                          </a:solidFill>
                          <a:effectLst/>
                        </a:rPr>
                        <a:t>456</a:t>
                      </a:r>
                      <a:endParaRPr lang="en-GB" sz="1600" b="0" i="0" u="none" strike="noStrike" dirty="0">
                        <a:solidFill>
                          <a:srgbClr val="002060"/>
                        </a:solidFill>
                        <a:effectLst/>
                        <a:latin typeface="+mn-lt"/>
                        <a:cs typeface="Times New Roman"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GB" sz="1600" b="0" u="none" strike="noStrike" dirty="0">
                          <a:solidFill>
                            <a:srgbClr val="002060"/>
                          </a:solidFill>
                          <a:effectLst/>
                        </a:rPr>
                        <a:t>0.31</a:t>
                      </a:r>
                      <a:endParaRPr lang="en-GB" sz="1600" b="0" i="0" u="none" strike="noStrike" dirty="0">
                        <a:solidFill>
                          <a:srgbClr val="002060"/>
                        </a:solidFill>
                        <a:effectLst/>
                        <a:latin typeface="+mn-lt"/>
                        <a:cs typeface="Times New Roman"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panose="020F0502020204030204"/>
                        </a:defRPr>
                      </a:lvl1pPr>
                      <a:lvl2pPr marL="457200" algn="l" defTabSz="457200" rtl="0" eaLnBrk="1" latinLnBrk="0" hangingPunct="1">
                        <a:defRPr sz="1800" kern="1200">
                          <a:solidFill>
                            <a:schemeClr val="tx1"/>
                          </a:solidFill>
                          <a:latin typeface="Calibri" panose="020F0502020204030204"/>
                        </a:defRPr>
                      </a:lvl2pPr>
                      <a:lvl3pPr marL="914400" algn="l" defTabSz="457200" rtl="0" eaLnBrk="1" latinLnBrk="0" hangingPunct="1">
                        <a:defRPr sz="1800" kern="1200">
                          <a:solidFill>
                            <a:schemeClr val="tx1"/>
                          </a:solidFill>
                          <a:latin typeface="Calibri" panose="020F0502020204030204"/>
                        </a:defRPr>
                      </a:lvl3pPr>
                      <a:lvl4pPr marL="1371600" algn="l" defTabSz="457200" rtl="0" eaLnBrk="1" latinLnBrk="0" hangingPunct="1">
                        <a:defRPr sz="1800" kern="1200">
                          <a:solidFill>
                            <a:schemeClr val="tx1"/>
                          </a:solidFill>
                          <a:latin typeface="Calibri" panose="020F0502020204030204"/>
                        </a:defRPr>
                      </a:lvl4pPr>
                      <a:lvl5pPr marL="1828800" algn="l" defTabSz="457200" rtl="0" eaLnBrk="1" latinLnBrk="0" hangingPunct="1">
                        <a:defRPr sz="1800" kern="1200">
                          <a:solidFill>
                            <a:schemeClr val="tx1"/>
                          </a:solidFill>
                          <a:latin typeface="Calibri" panose="020F0502020204030204"/>
                        </a:defRPr>
                      </a:lvl5pPr>
                      <a:lvl6pPr marL="2286000" algn="l" defTabSz="457200" rtl="0" eaLnBrk="1" latinLnBrk="0" hangingPunct="1">
                        <a:defRPr sz="1800" kern="1200">
                          <a:solidFill>
                            <a:schemeClr val="tx1"/>
                          </a:solidFill>
                          <a:latin typeface="Calibri" panose="020F0502020204030204"/>
                        </a:defRPr>
                      </a:lvl6pPr>
                      <a:lvl7pPr marL="2743200" algn="l" defTabSz="457200" rtl="0" eaLnBrk="1" latinLnBrk="0" hangingPunct="1">
                        <a:defRPr sz="1800" kern="1200">
                          <a:solidFill>
                            <a:schemeClr val="tx1"/>
                          </a:solidFill>
                          <a:latin typeface="Calibri" panose="020F0502020204030204"/>
                        </a:defRPr>
                      </a:lvl7pPr>
                      <a:lvl8pPr marL="3200400" algn="l" defTabSz="457200" rtl="0" eaLnBrk="1" latinLnBrk="0" hangingPunct="1">
                        <a:defRPr sz="1800" kern="1200">
                          <a:solidFill>
                            <a:schemeClr val="tx1"/>
                          </a:solidFill>
                          <a:latin typeface="Calibri" panose="020F0502020204030204"/>
                        </a:defRPr>
                      </a:lvl8pPr>
                      <a:lvl9pPr marL="3657600" algn="l" defTabSz="457200" rtl="0" eaLnBrk="1" latinLnBrk="0" hangingPunct="1">
                        <a:defRPr sz="1800" kern="1200">
                          <a:solidFill>
                            <a:schemeClr val="tx1"/>
                          </a:solidFill>
                          <a:latin typeface="Calibri" panose="020F0502020204030204"/>
                        </a:defRPr>
                      </a:lvl9pPr>
                    </a:lstStyle>
                    <a:p>
                      <a:pPr algn="ctr" fontAlgn="b"/>
                      <a:r>
                        <a:rPr lang="en-GB" sz="1600" b="0" u="none" strike="noStrike" dirty="0">
                          <a:solidFill>
                            <a:srgbClr val="002060"/>
                          </a:solidFill>
                          <a:effectLst/>
                        </a:rPr>
                        <a:t>0.7</a:t>
                      </a:r>
                      <a:endParaRPr lang="en-GB" sz="1600" b="0" i="0" u="none" strike="noStrike" dirty="0">
                        <a:solidFill>
                          <a:srgbClr val="002060"/>
                        </a:solidFill>
                        <a:effectLst/>
                        <a:latin typeface="+mn-lt"/>
                        <a:cs typeface="Times New Roman" panose="02020603050405020304" pitchFamily="18" charset="0"/>
                      </a:endParaRPr>
                    </a:p>
                  </a:txBody>
                  <a:tcPr marL="9525" marR="9525" marT="9525" marB="0" anchor="ctr">
                    <a:lnL>
                      <a:noFill/>
                    </a:lnL>
                    <a:lnR>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7335" t="51556" r="8674" b="4381"/>
          <a:stretch/>
        </p:blipFill>
        <p:spPr>
          <a:xfrm>
            <a:off x="0" y="2037805"/>
            <a:ext cx="2266839" cy="1680755"/>
          </a:xfrm>
          <a:prstGeom prst="rect">
            <a:avLst/>
          </a:prstGeom>
        </p:spPr>
      </p:pic>
      <p:sp>
        <p:nvSpPr>
          <p:cNvPr id="9" name="Oval 8"/>
          <p:cNvSpPr/>
          <p:nvPr/>
        </p:nvSpPr>
        <p:spPr>
          <a:xfrm>
            <a:off x="984069" y="2447109"/>
            <a:ext cx="287382" cy="261257"/>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37437" t="59683" r="22900" b="10984"/>
          <a:stretch/>
        </p:blipFill>
        <p:spPr>
          <a:xfrm>
            <a:off x="2092668" y="1799389"/>
            <a:ext cx="972750" cy="1016766"/>
          </a:xfrm>
          <a:prstGeom prst="rect">
            <a:avLst/>
          </a:prstGeom>
        </p:spPr>
      </p:pic>
      <p:cxnSp>
        <p:nvCxnSpPr>
          <p:cNvPr id="14" name="Straight Connector 13"/>
          <p:cNvCxnSpPr>
            <a:stCxn id="9" idx="7"/>
          </p:cNvCxnSpPr>
          <p:nvPr/>
        </p:nvCxnSpPr>
        <p:spPr>
          <a:xfrm flipV="1">
            <a:off x="1229365" y="2196179"/>
            <a:ext cx="782315" cy="28919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6215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611" y="215795"/>
            <a:ext cx="2427689" cy="745343"/>
          </a:xfrm>
          <a:prstGeom prst="rect">
            <a:avLst/>
          </a:prstGeom>
        </p:spPr>
      </p:pic>
      <p:pic>
        <p:nvPicPr>
          <p:cNvPr id="3" name="Picture 2"/>
          <p:cNvPicPr>
            <a:picLocks noChangeAspect="1"/>
          </p:cNvPicPr>
          <p:nvPr/>
        </p:nvPicPr>
        <p:blipFill>
          <a:blip r:embed="rId3"/>
          <a:stretch>
            <a:fillRect/>
          </a:stretch>
        </p:blipFill>
        <p:spPr>
          <a:xfrm>
            <a:off x="7228044" y="215795"/>
            <a:ext cx="1104900" cy="444500"/>
          </a:xfrm>
          <a:prstGeom prst="rect">
            <a:avLst/>
          </a:prstGeom>
        </p:spPr>
      </p:pic>
      <p:pic>
        <p:nvPicPr>
          <p:cNvPr id="5" name="Picture 4"/>
          <p:cNvPicPr>
            <a:picLocks noChangeAspect="1"/>
          </p:cNvPicPr>
          <p:nvPr/>
        </p:nvPicPr>
        <p:blipFill>
          <a:blip r:embed="rId4"/>
          <a:stretch>
            <a:fillRect/>
          </a:stretch>
        </p:blipFill>
        <p:spPr>
          <a:xfrm>
            <a:off x="409611" y="6116831"/>
            <a:ext cx="3721100" cy="482600"/>
          </a:xfrm>
          <a:prstGeom prst="rect">
            <a:avLst/>
          </a:prstGeom>
        </p:spPr>
      </p:pic>
      <p:pic>
        <p:nvPicPr>
          <p:cNvPr id="12" name="Picture 11"/>
          <p:cNvPicPr>
            <a:picLocks noChangeAspect="1"/>
          </p:cNvPicPr>
          <p:nvPr/>
        </p:nvPicPr>
        <p:blipFill>
          <a:blip r:embed="rId5"/>
          <a:stretch>
            <a:fillRect/>
          </a:stretch>
        </p:blipFill>
        <p:spPr>
          <a:xfrm>
            <a:off x="409611" y="1058007"/>
            <a:ext cx="8140700" cy="38100"/>
          </a:xfrm>
          <a:prstGeom prst="rect">
            <a:avLst/>
          </a:prstGeom>
        </p:spPr>
      </p:pic>
      <p:pic>
        <p:nvPicPr>
          <p:cNvPr id="13" name="Picture 12"/>
          <p:cNvPicPr>
            <a:picLocks noChangeAspect="1"/>
          </p:cNvPicPr>
          <p:nvPr/>
        </p:nvPicPr>
        <p:blipFill>
          <a:blip r:embed="rId5"/>
          <a:stretch>
            <a:fillRect/>
          </a:stretch>
        </p:blipFill>
        <p:spPr>
          <a:xfrm>
            <a:off x="409611" y="5958804"/>
            <a:ext cx="8140700" cy="38100"/>
          </a:xfrm>
          <a:prstGeom prst="rect">
            <a:avLst/>
          </a:prstGeom>
        </p:spPr>
      </p:pic>
      <p:sp>
        <p:nvSpPr>
          <p:cNvPr id="2" name="TextBox 1"/>
          <p:cNvSpPr txBox="1"/>
          <p:nvPr/>
        </p:nvSpPr>
        <p:spPr>
          <a:xfrm>
            <a:off x="6468100" y="6252983"/>
            <a:ext cx="2139416" cy="369332"/>
          </a:xfrm>
          <a:prstGeom prst="rect">
            <a:avLst/>
          </a:prstGeom>
          <a:noFill/>
        </p:spPr>
        <p:txBody>
          <a:bodyPr wrap="square" rtlCol="0">
            <a:spAutoFit/>
          </a:bodyPr>
          <a:lstStyle/>
          <a:p>
            <a:r>
              <a:rPr lang="en-GB" b="1" dirty="0" err="1" smtClean="0">
                <a:solidFill>
                  <a:srgbClr val="4498D4"/>
                </a:solidFill>
                <a:latin typeface="Arial"/>
                <a:cs typeface="Arial"/>
              </a:rPr>
              <a:t>www.wisecdt.org</a:t>
            </a:r>
            <a:endParaRPr lang="en-GB" b="1" dirty="0">
              <a:solidFill>
                <a:srgbClr val="4498D4"/>
              </a:solidFill>
              <a:latin typeface="Arial"/>
              <a:cs typeface="Arial"/>
            </a:endParaRPr>
          </a:p>
        </p:txBody>
      </p:sp>
      <p:sp>
        <p:nvSpPr>
          <p:cNvPr id="123" name="TextBox 122"/>
          <p:cNvSpPr txBox="1"/>
          <p:nvPr/>
        </p:nvSpPr>
        <p:spPr>
          <a:xfrm>
            <a:off x="385921" y="1165741"/>
            <a:ext cx="8150404" cy="2616101"/>
          </a:xfrm>
          <a:prstGeom prst="rect">
            <a:avLst/>
          </a:prstGeom>
          <a:noFill/>
        </p:spPr>
        <p:txBody>
          <a:bodyPr wrap="square" rtlCol="0">
            <a:spAutoFit/>
          </a:bodyPr>
          <a:lstStyle/>
          <a:p>
            <a:r>
              <a:rPr lang="en-GB" sz="2400" b="1" dirty="0">
                <a:solidFill>
                  <a:schemeClr val="accent1">
                    <a:lumMod val="75000"/>
                  </a:schemeClr>
                </a:solidFill>
                <a:latin typeface="Arial"/>
                <a:cs typeface="Arial"/>
              </a:rPr>
              <a:t>Cranfield data vs. HWSD dataset</a:t>
            </a:r>
          </a:p>
          <a:p>
            <a:endParaRPr lang="en-GB" sz="2400" b="1" dirty="0" smtClean="0">
              <a:solidFill>
                <a:schemeClr val="accent1">
                  <a:lumMod val="75000"/>
                </a:schemeClr>
              </a:solidFill>
              <a:latin typeface="Arial"/>
              <a:cs typeface="Arial"/>
            </a:endParaRPr>
          </a:p>
          <a:p>
            <a:endParaRPr lang="en-GB" sz="2400" b="1" dirty="0">
              <a:solidFill>
                <a:schemeClr val="accent1">
                  <a:lumMod val="75000"/>
                </a:schemeClr>
              </a:solidFill>
              <a:latin typeface="Arial"/>
              <a:cs typeface="Arial"/>
            </a:endParaRPr>
          </a:p>
          <a:p>
            <a:endParaRPr lang="en-GB" sz="2400" b="1" dirty="0" smtClean="0">
              <a:solidFill>
                <a:schemeClr val="accent1">
                  <a:lumMod val="75000"/>
                </a:schemeClr>
              </a:solidFill>
              <a:latin typeface="Arial"/>
              <a:cs typeface="Arial"/>
            </a:endParaRPr>
          </a:p>
          <a:p>
            <a:endParaRPr lang="en-GB" sz="2400" b="1" dirty="0">
              <a:solidFill>
                <a:schemeClr val="accent1">
                  <a:lumMod val="75000"/>
                </a:schemeClr>
              </a:solidFill>
              <a:latin typeface="Arial"/>
              <a:cs typeface="Arial"/>
            </a:endParaRPr>
          </a:p>
          <a:p>
            <a:endParaRPr lang="en-GB" sz="2400" b="1" dirty="0" smtClean="0">
              <a:solidFill>
                <a:schemeClr val="accent1">
                  <a:lumMod val="75000"/>
                </a:schemeClr>
              </a:solidFill>
              <a:latin typeface="Arial"/>
              <a:cs typeface="Arial"/>
            </a:endParaRPr>
          </a:p>
          <a:p>
            <a:pPr marL="342900" indent="-342900">
              <a:buFont typeface="Arial" panose="020B0604020202020204" pitchFamily="34" charset="0"/>
              <a:buChar char="•"/>
            </a:pPr>
            <a:endParaRPr lang="en-GB" sz="2000" dirty="0" smtClean="0">
              <a:solidFill>
                <a:schemeClr val="accent1">
                  <a:lumMod val="75000"/>
                </a:schemeClr>
              </a:solidFill>
              <a:latin typeface="Arial"/>
              <a:cs typeface="Arial"/>
            </a:endParaRPr>
          </a:p>
        </p:txBody>
      </p:sp>
      <p:pic>
        <p:nvPicPr>
          <p:cNvPr id="7" name="Picture 6"/>
          <p:cNvPicPr>
            <a:picLocks noChangeAspect="1"/>
          </p:cNvPicPr>
          <p:nvPr/>
        </p:nvPicPr>
        <p:blipFill>
          <a:blip r:embed="rId6"/>
          <a:stretch>
            <a:fillRect/>
          </a:stretch>
        </p:blipFill>
        <p:spPr>
          <a:xfrm>
            <a:off x="576463" y="1876733"/>
            <a:ext cx="7973848" cy="3810218"/>
          </a:xfrm>
          <a:prstGeom prst="rect">
            <a:avLst/>
          </a:prstGeom>
        </p:spPr>
      </p:pic>
      <p:sp>
        <p:nvSpPr>
          <p:cNvPr id="15" name="TextBox 14"/>
          <p:cNvSpPr txBox="1"/>
          <p:nvPr/>
        </p:nvSpPr>
        <p:spPr>
          <a:xfrm>
            <a:off x="3505473" y="2273038"/>
            <a:ext cx="2257034" cy="707886"/>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0070C0"/>
                </a:solidFill>
                <a:effectLst/>
                <a:uLnTx/>
                <a:uFillTx/>
              </a:rPr>
              <a:t>KGE</a:t>
            </a:r>
            <a:r>
              <a:rPr kumimoji="0" lang="en-US" sz="2000" b="0" i="0" u="none" strike="noStrike" kern="0" cap="none" spc="0" normalizeH="0" baseline="-25000" noProof="0" dirty="0" err="1" smtClean="0">
                <a:ln>
                  <a:noFill/>
                </a:ln>
                <a:solidFill>
                  <a:srgbClr val="0070C0"/>
                </a:solidFill>
                <a:effectLst/>
                <a:uLnTx/>
                <a:uFillTx/>
              </a:rPr>
              <a:t>Cranfield</a:t>
            </a:r>
            <a:r>
              <a:rPr kumimoji="0" lang="en-US" sz="2000" b="0" i="0" u="none" strike="noStrike" kern="0" cap="none" spc="0" normalizeH="0" baseline="0" noProof="0" dirty="0" smtClean="0">
                <a:ln>
                  <a:noFill/>
                </a:ln>
                <a:solidFill>
                  <a:srgbClr val="0070C0"/>
                </a:solidFill>
                <a:effectLst/>
                <a:uLnTx/>
                <a:uFillTx/>
              </a:rPr>
              <a:t> = 0.62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rPr>
              <a:t>KGE</a:t>
            </a:r>
            <a:r>
              <a:rPr kumimoji="0" lang="en-US" sz="2000" b="0" i="0" u="none" strike="noStrike" kern="0" cap="none" spc="0" normalizeH="0" baseline="-25000" noProof="0" dirty="0" smtClean="0">
                <a:ln>
                  <a:noFill/>
                </a:ln>
                <a:solidFill>
                  <a:srgbClr val="FF0000"/>
                </a:solidFill>
                <a:effectLst/>
                <a:uLnTx/>
                <a:uFillTx/>
              </a:rPr>
              <a:t>HWSD</a:t>
            </a:r>
            <a:r>
              <a:rPr kumimoji="0" lang="en-US" sz="2000" b="0" i="0" u="none" strike="noStrike" kern="0" cap="none" spc="0" normalizeH="0" baseline="0" noProof="0" dirty="0" smtClean="0">
                <a:ln>
                  <a:noFill/>
                </a:ln>
                <a:solidFill>
                  <a:srgbClr val="FF0000"/>
                </a:solidFill>
                <a:effectLst/>
                <a:uLnTx/>
                <a:uFillTx/>
              </a:rPr>
              <a:t>    = 0.56</a:t>
            </a:r>
          </a:p>
        </p:txBody>
      </p:sp>
    </p:spTree>
    <p:extLst>
      <p:ext uri="{BB962C8B-B14F-4D97-AF65-F5344CB8AC3E}">
        <p14:creationId xmlns:p14="http://schemas.microsoft.com/office/powerpoint/2010/main" val="3890571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611" y="215795"/>
            <a:ext cx="2427689" cy="745343"/>
          </a:xfrm>
          <a:prstGeom prst="rect">
            <a:avLst/>
          </a:prstGeom>
        </p:spPr>
      </p:pic>
      <p:pic>
        <p:nvPicPr>
          <p:cNvPr id="3" name="Picture 2"/>
          <p:cNvPicPr>
            <a:picLocks noChangeAspect="1"/>
          </p:cNvPicPr>
          <p:nvPr/>
        </p:nvPicPr>
        <p:blipFill>
          <a:blip r:embed="rId3"/>
          <a:stretch>
            <a:fillRect/>
          </a:stretch>
        </p:blipFill>
        <p:spPr>
          <a:xfrm>
            <a:off x="7228044" y="215795"/>
            <a:ext cx="1104900" cy="444500"/>
          </a:xfrm>
          <a:prstGeom prst="rect">
            <a:avLst/>
          </a:prstGeom>
        </p:spPr>
      </p:pic>
      <p:pic>
        <p:nvPicPr>
          <p:cNvPr id="5" name="Picture 4"/>
          <p:cNvPicPr>
            <a:picLocks noChangeAspect="1"/>
          </p:cNvPicPr>
          <p:nvPr/>
        </p:nvPicPr>
        <p:blipFill>
          <a:blip r:embed="rId4"/>
          <a:stretch>
            <a:fillRect/>
          </a:stretch>
        </p:blipFill>
        <p:spPr>
          <a:xfrm>
            <a:off x="409611" y="6116831"/>
            <a:ext cx="3721100" cy="482600"/>
          </a:xfrm>
          <a:prstGeom prst="rect">
            <a:avLst/>
          </a:prstGeom>
        </p:spPr>
      </p:pic>
      <p:pic>
        <p:nvPicPr>
          <p:cNvPr id="12" name="Picture 11"/>
          <p:cNvPicPr>
            <a:picLocks noChangeAspect="1"/>
          </p:cNvPicPr>
          <p:nvPr/>
        </p:nvPicPr>
        <p:blipFill>
          <a:blip r:embed="rId5"/>
          <a:stretch>
            <a:fillRect/>
          </a:stretch>
        </p:blipFill>
        <p:spPr>
          <a:xfrm>
            <a:off x="409611" y="1058007"/>
            <a:ext cx="8140700" cy="38100"/>
          </a:xfrm>
          <a:prstGeom prst="rect">
            <a:avLst/>
          </a:prstGeom>
        </p:spPr>
      </p:pic>
      <p:pic>
        <p:nvPicPr>
          <p:cNvPr id="13" name="Picture 12"/>
          <p:cNvPicPr>
            <a:picLocks noChangeAspect="1"/>
          </p:cNvPicPr>
          <p:nvPr/>
        </p:nvPicPr>
        <p:blipFill>
          <a:blip r:embed="rId5"/>
          <a:stretch>
            <a:fillRect/>
          </a:stretch>
        </p:blipFill>
        <p:spPr>
          <a:xfrm>
            <a:off x="409611" y="5958804"/>
            <a:ext cx="8140700" cy="38100"/>
          </a:xfrm>
          <a:prstGeom prst="rect">
            <a:avLst/>
          </a:prstGeom>
        </p:spPr>
      </p:pic>
      <p:sp>
        <p:nvSpPr>
          <p:cNvPr id="2" name="TextBox 1"/>
          <p:cNvSpPr txBox="1"/>
          <p:nvPr/>
        </p:nvSpPr>
        <p:spPr>
          <a:xfrm>
            <a:off x="6468100" y="6252983"/>
            <a:ext cx="2139416" cy="369332"/>
          </a:xfrm>
          <a:prstGeom prst="rect">
            <a:avLst/>
          </a:prstGeom>
          <a:noFill/>
        </p:spPr>
        <p:txBody>
          <a:bodyPr wrap="square" rtlCol="0">
            <a:spAutoFit/>
          </a:bodyPr>
          <a:lstStyle/>
          <a:p>
            <a:r>
              <a:rPr lang="en-GB" b="1" dirty="0" err="1" smtClean="0">
                <a:solidFill>
                  <a:srgbClr val="4498D4"/>
                </a:solidFill>
                <a:latin typeface="Arial"/>
                <a:cs typeface="Arial"/>
              </a:rPr>
              <a:t>www.wisecdt.org</a:t>
            </a:r>
            <a:endParaRPr lang="en-GB" b="1" dirty="0">
              <a:solidFill>
                <a:srgbClr val="4498D4"/>
              </a:solidFill>
              <a:latin typeface="Arial"/>
              <a:cs typeface="Arial"/>
            </a:endParaRPr>
          </a:p>
        </p:txBody>
      </p:sp>
      <p:sp>
        <p:nvSpPr>
          <p:cNvPr id="123" name="TextBox 122"/>
          <p:cNvSpPr txBox="1"/>
          <p:nvPr/>
        </p:nvSpPr>
        <p:spPr>
          <a:xfrm>
            <a:off x="385921" y="1165741"/>
            <a:ext cx="8150404" cy="2616101"/>
          </a:xfrm>
          <a:prstGeom prst="rect">
            <a:avLst/>
          </a:prstGeom>
          <a:noFill/>
        </p:spPr>
        <p:txBody>
          <a:bodyPr wrap="square" rtlCol="0">
            <a:spAutoFit/>
          </a:bodyPr>
          <a:lstStyle/>
          <a:p>
            <a:r>
              <a:rPr lang="en-GB" sz="2400" b="1" dirty="0" smtClean="0">
                <a:solidFill>
                  <a:schemeClr val="accent1">
                    <a:lumMod val="75000"/>
                  </a:schemeClr>
                </a:solidFill>
                <a:latin typeface="Arial"/>
                <a:cs typeface="Arial"/>
              </a:rPr>
              <a:t>Default river routing scheme </a:t>
            </a:r>
            <a:r>
              <a:rPr lang="en-GB" sz="2400" b="1" dirty="0">
                <a:solidFill>
                  <a:schemeClr val="accent1">
                    <a:lumMod val="75000"/>
                  </a:schemeClr>
                </a:solidFill>
                <a:latin typeface="Arial"/>
                <a:cs typeface="Arial"/>
              </a:rPr>
              <a:t>vs. Manning</a:t>
            </a:r>
          </a:p>
          <a:p>
            <a:endParaRPr lang="en-GB" sz="2400" b="1" dirty="0" smtClean="0">
              <a:solidFill>
                <a:schemeClr val="accent1">
                  <a:lumMod val="75000"/>
                </a:schemeClr>
              </a:solidFill>
              <a:latin typeface="Arial"/>
              <a:cs typeface="Arial"/>
            </a:endParaRPr>
          </a:p>
          <a:p>
            <a:endParaRPr lang="en-GB" sz="2400" b="1" dirty="0">
              <a:solidFill>
                <a:schemeClr val="accent1">
                  <a:lumMod val="75000"/>
                </a:schemeClr>
              </a:solidFill>
              <a:latin typeface="Arial"/>
              <a:cs typeface="Arial"/>
            </a:endParaRPr>
          </a:p>
          <a:p>
            <a:endParaRPr lang="en-GB" sz="2400" b="1" dirty="0" smtClean="0">
              <a:solidFill>
                <a:schemeClr val="accent1">
                  <a:lumMod val="75000"/>
                </a:schemeClr>
              </a:solidFill>
              <a:latin typeface="Arial"/>
              <a:cs typeface="Arial"/>
            </a:endParaRPr>
          </a:p>
          <a:p>
            <a:endParaRPr lang="en-GB" sz="2400" b="1" dirty="0">
              <a:solidFill>
                <a:schemeClr val="accent1">
                  <a:lumMod val="75000"/>
                </a:schemeClr>
              </a:solidFill>
              <a:latin typeface="Arial"/>
              <a:cs typeface="Arial"/>
            </a:endParaRPr>
          </a:p>
          <a:p>
            <a:endParaRPr lang="en-GB" sz="2400" b="1" dirty="0" smtClean="0">
              <a:solidFill>
                <a:schemeClr val="accent1">
                  <a:lumMod val="75000"/>
                </a:schemeClr>
              </a:solidFill>
              <a:latin typeface="Arial"/>
              <a:cs typeface="Arial"/>
            </a:endParaRPr>
          </a:p>
          <a:p>
            <a:pPr marL="342900" indent="-342900">
              <a:buFont typeface="Arial" panose="020B0604020202020204" pitchFamily="34" charset="0"/>
              <a:buChar char="•"/>
            </a:pPr>
            <a:endParaRPr lang="en-GB" sz="2000" dirty="0" smtClean="0">
              <a:solidFill>
                <a:schemeClr val="accent1">
                  <a:lumMod val="75000"/>
                </a:schemeClr>
              </a:solidFill>
              <a:latin typeface="Arial"/>
              <a:cs typeface="Arial"/>
            </a:endParaRPr>
          </a:p>
        </p:txBody>
      </p:sp>
      <p:sp>
        <p:nvSpPr>
          <p:cNvPr id="15" name="TextBox 14"/>
          <p:cNvSpPr txBox="1"/>
          <p:nvPr/>
        </p:nvSpPr>
        <p:spPr>
          <a:xfrm>
            <a:off x="3505473" y="2273038"/>
            <a:ext cx="2257034" cy="707886"/>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0070C0"/>
                </a:solidFill>
                <a:effectLst/>
                <a:uLnTx/>
                <a:uFillTx/>
              </a:rPr>
              <a:t>KGE</a:t>
            </a:r>
            <a:r>
              <a:rPr kumimoji="0" lang="en-US" sz="2000" b="0" i="0" u="none" strike="noStrike" kern="0" cap="none" spc="0" normalizeH="0" baseline="-25000" noProof="0" dirty="0" err="1" smtClean="0">
                <a:ln>
                  <a:noFill/>
                </a:ln>
                <a:solidFill>
                  <a:srgbClr val="0070C0"/>
                </a:solidFill>
                <a:effectLst/>
                <a:uLnTx/>
                <a:uFillTx/>
              </a:rPr>
              <a:t>Cranfield</a:t>
            </a:r>
            <a:r>
              <a:rPr kumimoji="0" lang="en-US" sz="2000" b="0" i="0" u="none" strike="noStrike" kern="0" cap="none" spc="0" normalizeH="0" baseline="0" noProof="0" dirty="0" smtClean="0">
                <a:ln>
                  <a:noFill/>
                </a:ln>
                <a:solidFill>
                  <a:srgbClr val="0070C0"/>
                </a:solidFill>
                <a:effectLst/>
                <a:uLnTx/>
                <a:uFillTx/>
              </a:rPr>
              <a:t> = 0.62</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FF0000"/>
                </a:solidFill>
                <a:effectLst/>
                <a:uLnTx/>
                <a:uFillTx/>
              </a:rPr>
              <a:t>KGE</a:t>
            </a:r>
            <a:r>
              <a:rPr kumimoji="0" lang="en-US" sz="2000" b="0" i="0" u="none" strike="noStrike" kern="0" cap="none" spc="0" normalizeH="0" baseline="-25000" noProof="0" dirty="0" smtClean="0">
                <a:ln>
                  <a:noFill/>
                </a:ln>
                <a:solidFill>
                  <a:srgbClr val="FF0000"/>
                </a:solidFill>
                <a:effectLst/>
                <a:uLnTx/>
                <a:uFillTx/>
              </a:rPr>
              <a:t>HWSD</a:t>
            </a:r>
            <a:r>
              <a:rPr kumimoji="0" lang="en-US" sz="2000" b="0" i="0" u="none" strike="noStrike" kern="0" cap="none" spc="0" normalizeH="0" baseline="0" noProof="0" dirty="0" smtClean="0">
                <a:ln>
                  <a:noFill/>
                </a:ln>
                <a:solidFill>
                  <a:srgbClr val="FF0000"/>
                </a:solidFill>
                <a:effectLst/>
                <a:uLnTx/>
                <a:uFillTx/>
              </a:rPr>
              <a:t>    = 0.56</a:t>
            </a:r>
          </a:p>
        </p:txBody>
      </p:sp>
      <p:pic>
        <p:nvPicPr>
          <p:cNvPr id="11" name="Picture 10"/>
          <p:cNvPicPr>
            <a:picLocks noChangeAspect="1"/>
          </p:cNvPicPr>
          <p:nvPr/>
        </p:nvPicPr>
        <p:blipFill>
          <a:blip r:embed="rId6"/>
          <a:stretch>
            <a:fillRect/>
          </a:stretch>
        </p:blipFill>
        <p:spPr>
          <a:xfrm>
            <a:off x="576463" y="1901447"/>
            <a:ext cx="7973850" cy="3810218"/>
          </a:xfrm>
          <a:prstGeom prst="rect">
            <a:avLst/>
          </a:prstGeom>
        </p:spPr>
      </p:pic>
      <p:sp>
        <p:nvSpPr>
          <p:cNvPr id="14" name="TextBox 13"/>
          <p:cNvSpPr txBox="1"/>
          <p:nvPr/>
        </p:nvSpPr>
        <p:spPr>
          <a:xfrm>
            <a:off x="3575052" y="2316077"/>
            <a:ext cx="2601214" cy="707886"/>
          </a:xfrm>
          <a:prstGeom prst="rect">
            <a:avLst/>
          </a:prstGeom>
          <a:noFill/>
        </p:spPr>
        <p:txBody>
          <a:bodyPr wrap="squar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0070C0"/>
                </a:solidFill>
                <a:effectLst/>
                <a:uLnTx/>
                <a:uFillTx/>
              </a:rPr>
              <a:t>KGE</a:t>
            </a:r>
            <a:r>
              <a:rPr kumimoji="0" lang="en-US" sz="2000" b="0" i="0" u="none" strike="noStrike" kern="0" cap="none" spc="0" normalizeH="0" baseline="-25000" noProof="0" dirty="0" err="1" smtClean="0">
                <a:ln>
                  <a:noFill/>
                </a:ln>
                <a:solidFill>
                  <a:srgbClr val="0070C0"/>
                </a:solidFill>
                <a:effectLst/>
                <a:uLnTx/>
                <a:uFillTx/>
              </a:rPr>
              <a:t>Default</a:t>
            </a:r>
            <a:r>
              <a:rPr kumimoji="0" lang="en-US" sz="2000" b="0" i="0" u="none" strike="noStrike" kern="0" cap="none" spc="0" normalizeH="0" baseline="0" noProof="0" dirty="0" smtClean="0">
                <a:ln>
                  <a:noFill/>
                </a:ln>
                <a:solidFill>
                  <a:srgbClr val="0070C0"/>
                </a:solidFill>
                <a:effectLst/>
                <a:uLnTx/>
                <a:uFillTx/>
              </a:rPr>
              <a:t>      = 0.616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smtClean="0">
                <a:ln>
                  <a:noFill/>
                </a:ln>
                <a:solidFill>
                  <a:srgbClr val="FF0000"/>
                </a:solidFill>
                <a:effectLst/>
                <a:uLnTx/>
                <a:uFillTx/>
              </a:rPr>
              <a:t>KGE</a:t>
            </a:r>
            <a:r>
              <a:rPr kumimoji="0" lang="en-US" sz="2000" b="0" i="0" u="none" strike="noStrike" kern="0" cap="none" spc="0" normalizeH="0" baseline="-25000" noProof="0" dirty="0" err="1" smtClean="0">
                <a:ln>
                  <a:noFill/>
                </a:ln>
                <a:solidFill>
                  <a:srgbClr val="FF0000"/>
                </a:solidFill>
                <a:effectLst/>
                <a:uLnTx/>
                <a:uFillTx/>
              </a:rPr>
              <a:t>Manning’s</a:t>
            </a:r>
            <a:r>
              <a:rPr kumimoji="0" lang="en-US" sz="2000" b="0" i="0" u="none" strike="noStrike" kern="0" cap="none" spc="0" normalizeH="0" baseline="0" noProof="0" dirty="0" smtClean="0">
                <a:ln>
                  <a:noFill/>
                </a:ln>
                <a:solidFill>
                  <a:srgbClr val="FF0000"/>
                </a:solidFill>
                <a:effectLst/>
                <a:uLnTx/>
                <a:uFillTx/>
              </a:rPr>
              <a:t>    = 0.617</a:t>
            </a:r>
          </a:p>
        </p:txBody>
      </p:sp>
    </p:spTree>
    <p:extLst>
      <p:ext uri="{BB962C8B-B14F-4D97-AF65-F5344CB8AC3E}">
        <p14:creationId xmlns:p14="http://schemas.microsoft.com/office/powerpoint/2010/main" val="9308485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9611" y="215795"/>
            <a:ext cx="2427689" cy="745343"/>
          </a:xfrm>
          <a:prstGeom prst="rect">
            <a:avLst/>
          </a:prstGeom>
        </p:spPr>
      </p:pic>
      <p:pic>
        <p:nvPicPr>
          <p:cNvPr id="3" name="Picture 2"/>
          <p:cNvPicPr>
            <a:picLocks noChangeAspect="1"/>
          </p:cNvPicPr>
          <p:nvPr/>
        </p:nvPicPr>
        <p:blipFill>
          <a:blip r:embed="rId3"/>
          <a:stretch>
            <a:fillRect/>
          </a:stretch>
        </p:blipFill>
        <p:spPr>
          <a:xfrm>
            <a:off x="7228044" y="215795"/>
            <a:ext cx="1104900" cy="444500"/>
          </a:xfrm>
          <a:prstGeom prst="rect">
            <a:avLst/>
          </a:prstGeom>
        </p:spPr>
      </p:pic>
      <p:pic>
        <p:nvPicPr>
          <p:cNvPr id="5" name="Picture 4"/>
          <p:cNvPicPr>
            <a:picLocks noChangeAspect="1"/>
          </p:cNvPicPr>
          <p:nvPr/>
        </p:nvPicPr>
        <p:blipFill>
          <a:blip r:embed="rId4"/>
          <a:stretch>
            <a:fillRect/>
          </a:stretch>
        </p:blipFill>
        <p:spPr>
          <a:xfrm>
            <a:off x="409611" y="6116831"/>
            <a:ext cx="3721100" cy="482600"/>
          </a:xfrm>
          <a:prstGeom prst="rect">
            <a:avLst/>
          </a:prstGeom>
        </p:spPr>
      </p:pic>
      <p:pic>
        <p:nvPicPr>
          <p:cNvPr id="12" name="Picture 11"/>
          <p:cNvPicPr>
            <a:picLocks noChangeAspect="1"/>
          </p:cNvPicPr>
          <p:nvPr/>
        </p:nvPicPr>
        <p:blipFill>
          <a:blip r:embed="rId5"/>
          <a:stretch>
            <a:fillRect/>
          </a:stretch>
        </p:blipFill>
        <p:spPr>
          <a:xfrm>
            <a:off x="409611" y="1058007"/>
            <a:ext cx="8140700" cy="38100"/>
          </a:xfrm>
          <a:prstGeom prst="rect">
            <a:avLst/>
          </a:prstGeom>
        </p:spPr>
      </p:pic>
      <p:pic>
        <p:nvPicPr>
          <p:cNvPr id="13" name="Picture 12"/>
          <p:cNvPicPr>
            <a:picLocks noChangeAspect="1"/>
          </p:cNvPicPr>
          <p:nvPr/>
        </p:nvPicPr>
        <p:blipFill>
          <a:blip r:embed="rId5"/>
          <a:stretch>
            <a:fillRect/>
          </a:stretch>
        </p:blipFill>
        <p:spPr>
          <a:xfrm>
            <a:off x="409611" y="5958804"/>
            <a:ext cx="8140700" cy="38100"/>
          </a:xfrm>
          <a:prstGeom prst="rect">
            <a:avLst/>
          </a:prstGeom>
        </p:spPr>
      </p:pic>
      <p:sp>
        <p:nvSpPr>
          <p:cNvPr id="2" name="TextBox 1"/>
          <p:cNvSpPr txBox="1"/>
          <p:nvPr/>
        </p:nvSpPr>
        <p:spPr>
          <a:xfrm>
            <a:off x="6468100" y="6252983"/>
            <a:ext cx="2139416" cy="369332"/>
          </a:xfrm>
          <a:prstGeom prst="rect">
            <a:avLst/>
          </a:prstGeom>
          <a:noFill/>
        </p:spPr>
        <p:txBody>
          <a:bodyPr wrap="square" rtlCol="0">
            <a:spAutoFit/>
          </a:bodyPr>
          <a:lstStyle/>
          <a:p>
            <a:r>
              <a:rPr lang="en-GB" b="1" dirty="0" err="1" smtClean="0">
                <a:solidFill>
                  <a:srgbClr val="4498D4"/>
                </a:solidFill>
                <a:latin typeface="Arial"/>
                <a:cs typeface="Arial"/>
              </a:rPr>
              <a:t>www.wisecdt.org</a:t>
            </a:r>
            <a:endParaRPr lang="en-GB" b="1" dirty="0">
              <a:solidFill>
                <a:srgbClr val="4498D4"/>
              </a:solidFill>
              <a:latin typeface="Arial"/>
              <a:cs typeface="Arial"/>
            </a:endParaRPr>
          </a:p>
        </p:txBody>
      </p:sp>
      <p:sp>
        <p:nvSpPr>
          <p:cNvPr id="9" name="TextBox 8"/>
          <p:cNvSpPr txBox="1"/>
          <p:nvPr/>
        </p:nvSpPr>
        <p:spPr>
          <a:xfrm>
            <a:off x="375288" y="1165741"/>
            <a:ext cx="7957656" cy="5186035"/>
          </a:xfrm>
          <a:prstGeom prst="rect">
            <a:avLst/>
          </a:prstGeom>
          <a:noFill/>
        </p:spPr>
        <p:txBody>
          <a:bodyPr wrap="square" rtlCol="0">
            <a:spAutoFit/>
          </a:bodyPr>
          <a:lstStyle/>
          <a:p>
            <a:r>
              <a:rPr lang="en-GB" sz="2000" b="1" dirty="0" smtClean="0">
                <a:solidFill>
                  <a:schemeClr val="accent1">
                    <a:lumMod val="75000"/>
                  </a:schemeClr>
                </a:solidFill>
                <a:latin typeface="Arial"/>
                <a:cs typeface="Arial"/>
              </a:rPr>
              <a:t>Results </a:t>
            </a:r>
          </a:p>
          <a:p>
            <a:pPr marL="342900" indent="-342900">
              <a:buFont typeface="Wingdings" panose="05000000000000000000" pitchFamily="2" charset="2"/>
              <a:buChar char="q"/>
            </a:pPr>
            <a:r>
              <a:rPr lang="en-GB" sz="2000" dirty="0" smtClean="0">
                <a:solidFill>
                  <a:schemeClr val="accent1">
                    <a:lumMod val="75000"/>
                  </a:schemeClr>
                </a:solidFill>
                <a:latin typeface="Arial"/>
                <a:cs typeface="Arial"/>
              </a:rPr>
              <a:t>The </a:t>
            </a:r>
            <a:r>
              <a:rPr lang="en-GB" sz="2000" dirty="0">
                <a:solidFill>
                  <a:schemeClr val="accent1">
                    <a:lumMod val="75000"/>
                  </a:schemeClr>
                </a:solidFill>
                <a:latin typeface="Arial"/>
                <a:cs typeface="Arial"/>
              </a:rPr>
              <a:t>accuracy and the resolution of soil dataset play  an important </a:t>
            </a:r>
            <a:r>
              <a:rPr lang="en-GB" sz="2000" dirty="0" smtClean="0">
                <a:solidFill>
                  <a:schemeClr val="accent1">
                    <a:lumMod val="75000"/>
                  </a:schemeClr>
                </a:solidFill>
                <a:latin typeface="Arial"/>
                <a:cs typeface="Arial"/>
              </a:rPr>
              <a:t>role</a:t>
            </a:r>
          </a:p>
          <a:p>
            <a:pPr marL="342900" indent="-342900">
              <a:buFont typeface="Wingdings" panose="05000000000000000000" pitchFamily="2" charset="2"/>
              <a:buChar char="q"/>
            </a:pPr>
            <a:r>
              <a:rPr lang="en-GB" sz="2000" dirty="0">
                <a:solidFill>
                  <a:schemeClr val="accent1">
                    <a:lumMod val="75000"/>
                  </a:schemeClr>
                </a:solidFill>
                <a:latin typeface="Arial"/>
                <a:cs typeface="Arial"/>
              </a:rPr>
              <a:t>Same performance when using our Manning’s scheme compared to the default river flow model. However, Manning’s scheme directly introduces the effect of topography on the calculation of wave speeds, as opposed to the default scheme which rely on many universally defined wave speed constants implying only indirect influence from </a:t>
            </a:r>
            <a:r>
              <a:rPr lang="en-GB" sz="2000" smtClean="0">
                <a:solidFill>
                  <a:schemeClr val="accent1">
                    <a:lumMod val="75000"/>
                  </a:schemeClr>
                </a:solidFill>
                <a:latin typeface="Arial"/>
                <a:cs typeface="Arial"/>
              </a:rPr>
              <a:t>topography.</a:t>
            </a:r>
            <a:endParaRPr lang="en-GB" sz="2000" dirty="0" smtClean="0">
              <a:solidFill>
                <a:schemeClr val="accent1">
                  <a:lumMod val="75000"/>
                </a:schemeClr>
              </a:solidFill>
              <a:latin typeface="Arial"/>
              <a:cs typeface="Arial"/>
            </a:endParaRPr>
          </a:p>
          <a:p>
            <a:pPr marL="342900" indent="-342900">
              <a:buFont typeface="Wingdings" panose="05000000000000000000" pitchFamily="2" charset="2"/>
              <a:buChar char="q"/>
            </a:pPr>
            <a:endParaRPr lang="en-GB" sz="2000" b="1" dirty="0" smtClean="0">
              <a:solidFill>
                <a:schemeClr val="accent1">
                  <a:lumMod val="75000"/>
                </a:schemeClr>
              </a:solidFill>
              <a:latin typeface="Arial"/>
              <a:cs typeface="Arial"/>
            </a:endParaRPr>
          </a:p>
          <a:p>
            <a:r>
              <a:rPr lang="en-GB" sz="2000" b="1" dirty="0">
                <a:solidFill>
                  <a:schemeClr val="accent1">
                    <a:lumMod val="75000"/>
                  </a:schemeClr>
                </a:solidFill>
                <a:latin typeface="Arial"/>
                <a:cs typeface="Arial"/>
              </a:rPr>
              <a:t>Further </a:t>
            </a:r>
            <a:r>
              <a:rPr lang="en-GB" sz="2000" b="1" dirty="0" smtClean="0">
                <a:solidFill>
                  <a:schemeClr val="accent1">
                    <a:lumMod val="75000"/>
                  </a:schemeClr>
                </a:solidFill>
                <a:latin typeface="Arial"/>
                <a:cs typeface="Arial"/>
              </a:rPr>
              <a:t>analysis</a:t>
            </a:r>
          </a:p>
          <a:p>
            <a:pPr marL="342900" indent="-342900">
              <a:buFont typeface="Wingdings" panose="05000000000000000000" pitchFamily="2" charset="2"/>
              <a:buChar char="q"/>
            </a:pPr>
            <a:r>
              <a:rPr lang="en-GB" sz="2000" dirty="0">
                <a:solidFill>
                  <a:schemeClr val="accent1">
                    <a:lumMod val="75000"/>
                  </a:schemeClr>
                </a:solidFill>
                <a:latin typeface="Arial"/>
                <a:cs typeface="Arial"/>
              </a:rPr>
              <a:t>Our further analysis will investigate the role of groundwater interactions (not currently included in JULES</a:t>
            </a:r>
            <a:r>
              <a:rPr lang="en-GB" sz="2000" dirty="0" smtClean="0">
                <a:solidFill>
                  <a:schemeClr val="accent1">
                    <a:lumMod val="75000"/>
                  </a:schemeClr>
                </a:solidFill>
                <a:latin typeface="Arial"/>
                <a:cs typeface="Arial"/>
              </a:rPr>
              <a:t>).</a:t>
            </a:r>
          </a:p>
          <a:p>
            <a:pPr marL="342900" indent="-342900">
              <a:buFont typeface="Wingdings" panose="05000000000000000000" pitchFamily="2" charset="2"/>
              <a:buChar char="q"/>
            </a:pPr>
            <a:r>
              <a:rPr lang="en-GB" sz="2000" dirty="0" smtClean="0">
                <a:solidFill>
                  <a:schemeClr val="accent1">
                    <a:lumMod val="75000"/>
                  </a:schemeClr>
                </a:solidFill>
                <a:latin typeface="Arial"/>
                <a:cs typeface="Arial"/>
              </a:rPr>
              <a:t>Use more evaluation criteria to assess the results.</a:t>
            </a:r>
            <a:endParaRPr lang="en-GB" sz="2000" dirty="0">
              <a:solidFill>
                <a:schemeClr val="accent1">
                  <a:lumMod val="75000"/>
                </a:schemeClr>
              </a:solidFill>
              <a:latin typeface="Arial"/>
              <a:cs typeface="Arial"/>
            </a:endParaRPr>
          </a:p>
          <a:p>
            <a:endParaRPr lang="en-GB" b="1" dirty="0" smtClean="0">
              <a:solidFill>
                <a:schemeClr val="accent1">
                  <a:lumMod val="75000"/>
                </a:schemeClr>
              </a:solidFill>
              <a:latin typeface="Arial"/>
              <a:cs typeface="Arial"/>
            </a:endParaRPr>
          </a:p>
          <a:p>
            <a:endParaRPr lang="en-US" b="1" dirty="0" smtClean="0">
              <a:solidFill>
                <a:schemeClr val="accent1">
                  <a:lumMod val="75000"/>
                </a:schemeClr>
              </a:solidFill>
              <a:latin typeface="Arial"/>
              <a:cs typeface="Arial"/>
            </a:endParaRPr>
          </a:p>
          <a:p>
            <a:endParaRPr lang="en-US" sz="1500" dirty="0" smtClean="0">
              <a:solidFill>
                <a:schemeClr val="accent1">
                  <a:lumMod val="75000"/>
                </a:schemeClr>
              </a:solidFill>
              <a:latin typeface="Arial"/>
              <a:cs typeface="Arial"/>
            </a:endParaRPr>
          </a:p>
        </p:txBody>
      </p:sp>
    </p:spTree>
    <p:extLst>
      <p:ext uri="{BB962C8B-B14F-4D97-AF65-F5344CB8AC3E}">
        <p14:creationId xmlns:p14="http://schemas.microsoft.com/office/powerpoint/2010/main" val="1101919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5863</TotalTime>
  <Words>239</Words>
  <Application>Microsoft Office PowerPoint</Application>
  <PresentationFormat>On-screen Show (4:3)</PresentationFormat>
  <Paragraphs>54</Paragraphs>
  <Slides>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Exeter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Vine</dc:creator>
  <cp:lastModifiedBy>Ford, Deborah</cp:lastModifiedBy>
  <cp:revision>121</cp:revision>
  <dcterms:created xsi:type="dcterms:W3CDTF">2016-02-12T15:52:23Z</dcterms:created>
  <dcterms:modified xsi:type="dcterms:W3CDTF">2017-06-26T11:15:13Z</dcterms:modified>
</cp:coreProperties>
</file>