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75" r:id="rId4"/>
    <p:sldId id="269" r:id="rId5"/>
    <p:sldId id="271" r:id="rId6"/>
    <p:sldId id="272" r:id="rId7"/>
    <p:sldId id="282" r:id="rId8"/>
    <p:sldId id="281" r:id="rId9"/>
  </p:sldIdLst>
  <p:sldSz cx="9144000" cy="6858000" type="screen4x3"/>
  <p:notesSz cx="6662738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DE4"/>
    <a:srgbClr val="3871C0"/>
    <a:srgbClr val="4F81BD"/>
    <a:srgbClr val="94C6E4"/>
    <a:srgbClr val="44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70" autoAdjust="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DC60-0AAB-4CF3-8C6C-9A8DA07E244E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4470-BC6E-411A-B0CF-3CA0300FC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8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53D6-1F32-411C-B128-6FF9996714C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38250"/>
            <a:ext cx="44561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6497-14D6-4433-8DF7-F149B411E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~24 hours runtime for 1 year over the Severn, with a 10km distributed rainfall input.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6497-14D6-4433-8DF7-F149B411EC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FAE7A-B31D-4CAD-98A1-F35B3AB0DF56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2E837D-6D2B-4527-81D4-1F2661398A19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64AA3F-46F2-4CDA-8CD9-1AC61A097007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2C230-9F6C-45E5-882C-A809AD7EF0AF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C83FDC-087E-4AA6-8B96-3AB0116FAB59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24AEF-6FDB-4234-B371-1F62127B3186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44CA4-E83D-49A1-992A-5677C18F9822}" type="datetime1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B9EE-B902-42E2-8CD1-96FB7D170708}" type="datetime1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BC6F3-F68F-4A74-AA92-AF1BC21C2147}" type="datetime1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32B53-D2CD-4D6D-97B2-941E582B13F0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40346" y="6356349"/>
            <a:ext cx="403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876E3B-7931-0841-82A7-612815AB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346CF-4AAF-4427-9145-1862E230480B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4069" y="0"/>
            <a:ext cx="41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8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9.png"/><Relationship Id="rId5" Type="http://schemas.openxmlformats.org/officeDocument/2006/relationships/image" Target="../media/image6.emf"/><Relationship Id="rId10" Type="http://schemas.openxmlformats.org/officeDocument/2006/relationships/image" Target="../media/image18.PNG"/><Relationship Id="rId4" Type="http://schemas.openxmlformats.org/officeDocument/2006/relationships/image" Target="../media/image2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478959"/>
            <a:ext cx="3434471" cy="105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7" y="1687326"/>
            <a:ext cx="80391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354" y="4293360"/>
            <a:ext cx="815511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/>
                <a:cs typeface="Arial"/>
              </a:rPr>
              <a:t>National-scale assessment of climate change impacts on flood </a:t>
            </a:r>
            <a:r>
              <a:rPr lang="en-GB" sz="3600" dirty="0" smtClean="0">
                <a:latin typeface="Arial"/>
                <a:cs typeface="Arial"/>
              </a:rPr>
              <a:t>hazard</a:t>
            </a:r>
          </a:p>
          <a:p>
            <a:pPr algn="ctr"/>
            <a:endParaRPr lang="en-GB" sz="2500" dirty="0">
              <a:latin typeface="Arial"/>
              <a:cs typeface="Arial"/>
            </a:endParaRPr>
          </a:p>
          <a:p>
            <a:pPr algn="ctr"/>
            <a:r>
              <a:rPr lang="en-GB" sz="2500" dirty="0" smtClean="0">
                <a:latin typeface="Arial"/>
                <a:cs typeface="Arial"/>
              </a:rPr>
              <a:t>Rosie Lane</a:t>
            </a:r>
          </a:p>
          <a:p>
            <a:pPr algn="ctr"/>
            <a:r>
              <a:rPr lang="en-GB" sz="2500" dirty="0" smtClean="0">
                <a:latin typeface="Arial"/>
                <a:cs typeface="Arial"/>
              </a:rPr>
              <a:t>Supervisors: Jim Freer, Thorsten Wagener</a:t>
            </a:r>
            <a:endParaRPr lang="en-GB" sz="2500" dirty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1300" y="1926098"/>
            <a:ext cx="2047876" cy="204787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51" t="878" r="23109" b="799"/>
          <a:stretch/>
        </p:blipFill>
        <p:spPr>
          <a:xfrm>
            <a:off x="2453855" y="1926099"/>
            <a:ext cx="2047808" cy="2047876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9216" t="8650" r="52084" b="25069"/>
          <a:stretch/>
        </p:blipFill>
        <p:spPr>
          <a:xfrm>
            <a:off x="6811798" y="2057405"/>
            <a:ext cx="998062" cy="1806427"/>
          </a:xfrm>
          <a:prstGeom prst="round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6E3B-7931-0841-82A7-612815AB0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488749"/>
            <a:ext cx="8229600" cy="718893"/>
          </a:xfrm>
        </p:spPr>
        <p:txBody>
          <a:bodyPr/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1. National-scale hydrological modelling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9611" y="3406867"/>
            <a:ext cx="8229600" cy="7188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2. Climate change impact on UK floods</a:t>
            </a:r>
          </a:p>
        </p:txBody>
      </p:sp>
    </p:spTree>
    <p:extLst>
      <p:ext uri="{BB962C8B-B14F-4D97-AF65-F5344CB8AC3E}">
        <p14:creationId xmlns:p14="http://schemas.microsoft.com/office/powerpoint/2010/main" val="413929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488749"/>
            <a:ext cx="7705689" cy="71889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1. National-scale hydrological modelling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9611" y="3406867"/>
            <a:ext cx="8229600" cy="7188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2. Climate change impact on UK floods</a:t>
            </a:r>
          </a:p>
        </p:txBody>
      </p:sp>
    </p:spTree>
    <p:extLst>
      <p:ext uri="{BB962C8B-B14F-4D97-AF65-F5344CB8AC3E}">
        <p14:creationId xmlns:p14="http://schemas.microsoft.com/office/powerpoint/2010/main" val="399465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005172"/>
            <a:ext cx="8229600" cy="718893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benchmarked the ability of lumped models for the 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55" y="2350473"/>
            <a:ext cx="6800642" cy="34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6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005172"/>
            <a:ext cx="8229600" cy="718893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Models failed in south/east England and Scotland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55" y="2350473"/>
            <a:ext cx="6800642" cy="34725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54131" y="3183588"/>
            <a:ext cx="28135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20111125">
            <a:off x="2035484" y="4428641"/>
            <a:ext cx="68419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419809" y="3183589"/>
            <a:ext cx="28135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20111125">
            <a:off x="3701162" y="4428642"/>
            <a:ext cx="68419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85487" y="3183589"/>
            <a:ext cx="28135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20111125">
            <a:off x="5366840" y="4428642"/>
            <a:ext cx="68419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751165" y="3180474"/>
            <a:ext cx="28135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20111125">
            <a:off x="7032518" y="4425527"/>
            <a:ext cx="684194" cy="281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6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005172"/>
            <a:ext cx="8229600" cy="718893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have applied Dynamic TOPMODEL across the Severn catchment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3" y="2875084"/>
            <a:ext cx="2824609" cy="1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06" y="2267848"/>
            <a:ext cx="183286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99437" y="2421687"/>
            <a:ext cx="91343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Slope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06" y="3516247"/>
            <a:ext cx="191647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99437" y="3665710"/>
            <a:ext cx="997039" cy="5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Accumulated area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61" y="4764646"/>
            <a:ext cx="1908409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299436" y="4914110"/>
            <a:ext cx="913433" cy="53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Catchment masks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865079" y="2631495"/>
            <a:ext cx="268803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HRUs (573 total):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79" y="2962804"/>
            <a:ext cx="2784475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54" y="4886326"/>
            <a:ext cx="1509713" cy="117475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7389454" y="4501092"/>
            <a:ext cx="333375" cy="26987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069" name="AutoShape 21"/>
          <p:cNvCxnSpPr>
            <a:cxnSpLocks noChangeShapeType="1"/>
          </p:cNvCxnSpPr>
          <p:nvPr/>
        </p:nvCxnSpPr>
        <p:spPr bwMode="auto">
          <a:xfrm flipH="1">
            <a:off x="6494106" y="4764646"/>
            <a:ext cx="893760" cy="11533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70" name="AutoShape 22"/>
          <p:cNvCxnSpPr>
            <a:cxnSpLocks noChangeShapeType="1"/>
          </p:cNvCxnSpPr>
          <p:nvPr/>
        </p:nvCxnSpPr>
        <p:spPr bwMode="auto">
          <a:xfrm>
            <a:off x="7722829" y="4764646"/>
            <a:ext cx="285750" cy="134380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01763" y="2636937"/>
            <a:ext cx="2824609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Catchment DEM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2787162" y="2987776"/>
            <a:ext cx="659423" cy="677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980592" y="4000500"/>
            <a:ext cx="4659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787162" y="4281854"/>
            <a:ext cx="592844" cy="720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5241152" y="3001861"/>
            <a:ext cx="690832" cy="334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21" idx="3"/>
          </p:cNvCxnSpPr>
          <p:nvPr/>
        </p:nvCxnSpPr>
        <p:spPr>
          <a:xfrm flipV="1">
            <a:off x="5296476" y="3927546"/>
            <a:ext cx="471278" cy="3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5248405" y="4132045"/>
            <a:ext cx="697480" cy="870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19" y="4244119"/>
            <a:ext cx="1719185" cy="1959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005172"/>
            <a:ext cx="8229600" cy="718893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plan to parameterise Dynamic TOPMODEL using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multiscale parameter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regionalisation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93" y="2515414"/>
            <a:ext cx="1695894" cy="1959599"/>
          </a:xfrm>
          <a:prstGeom prst="rect">
            <a:avLst/>
          </a:prstGeom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12296" y="2228591"/>
            <a:ext cx="2091469" cy="2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Soil % sand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94058" y="4561443"/>
            <a:ext cx="1410230" cy="9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Soil % organic matter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 rot="16200000">
            <a:off x="231523" y="5024396"/>
            <a:ext cx="1040755" cy="3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GB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High</a:t>
            </a:r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47553" y="5241807"/>
            <a:ext cx="1281497" cy="1234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0436" y="2499049"/>
            <a:ext cx="1741866" cy="1959599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947816" y="2237902"/>
            <a:ext cx="2164820" cy="2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%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t="12819"/>
          <a:stretch/>
        </p:blipFill>
        <p:spPr>
          <a:xfrm>
            <a:off x="6532686" y="2966244"/>
            <a:ext cx="1861788" cy="3017538"/>
          </a:xfrm>
          <a:prstGeom prst="rect">
            <a:avLst/>
          </a:prstGeom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145824" y="2468474"/>
            <a:ext cx="2248650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Spatially coherent fields of parameters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2" name="Graphic 36" descr="Help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32885" y="4780030"/>
            <a:ext cx="469539" cy="469539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4193930" y="3727952"/>
            <a:ext cx="161778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779991" y="3250692"/>
            <a:ext cx="2423693" cy="36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Transfer Functions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1" y="1328947"/>
            <a:ext cx="8229600" cy="718893"/>
          </a:xfrm>
        </p:spPr>
        <p:txBody>
          <a:bodyPr/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National-scale hydrological modelling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1805052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8" y="215795"/>
            <a:ext cx="1238010" cy="4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723900"/>
            <a:ext cx="8140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6252983"/>
            <a:ext cx="2970395" cy="38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48431"/>
            <a:ext cx="81407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100" y="6252983"/>
            <a:ext cx="2139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err="1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sz="1500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9611" y="4083866"/>
            <a:ext cx="8229600" cy="7188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Climate change impact on UK floods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611" y="2061466"/>
            <a:ext cx="7261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Evaluated lumped models across Great Britain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Run Dynamic TOPMODEL for the Severn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Now applying multiscale parameter regionalisation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123" y="878399"/>
            <a:ext cx="1728000" cy="172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871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69123" y="2631113"/>
            <a:ext cx="1728000" cy="172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0ADE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02633" y="4411639"/>
            <a:ext cx="1728000" cy="17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777123" y="990889"/>
            <a:ext cx="1512000" cy="151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779615" y="2735753"/>
            <a:ext cx="1512000" cy="151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810633" y="4519639"/>
            <a:ext cx="1512000" cy="151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9216" t="8650" r="52084" b="25069"/>
          <a:stretch/>
        </p:blipFill>
        <p:spPr>
          <a:xfrm>
            <a:off x="7154165" y="1056510"/>
            <a:ext cx="757915" cy="1371778"/>
          </a:xfrm>
          <a:prstGeom prst="roundRect">
            <a:avLst/>
          </a:prstGeom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90" y="3081064"/>
            <a:ext cx="1291886" cy="8389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376" y="4649127"/>
            <a:ext cx="1067116" cy="12330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165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1. National-scale hydrological modelling</vt:lpstr>
      <vt:lpstr>1. National-scale hydrological modelling</vt:lpstr>
      <vt:lpstr>I benchmarked the ability of lumped models for the UK</vt:lpstr>
      <vt:lpstr>Models failed in south/east England and Scotland</vt:lpstr>
      <vt:lpstr>I have applied Dynamic TOPMODEL across the Severn catchment</vt:lpstr>
      <vt:lpstr>I plan to parameterise Dynamic TOPMODEL using multiscale parameter regionalisation</vt:lpstr>
      <vt:lpstr>National-scale hydrological modelling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Ford, Deborah</cp:lastModifiedBy>
  <cp:revision>41</cp:revision>
  <cp:lastPrinted>2017-06-05T14:39:48Z</cp:lastPrinted>
  <dcterms:created xsi:type="dcterms:W3CDTF">2016-02-12T15:52:23Z</dcterms:created>
  <dcterms:modified xsi:type="dcterms:W3CDTF">2017-06-26T11:23:15Z</dcterms:modified>
</cp:coreProperties>
</file>