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7" r:id="rId3"/>
    <p:sldId id="268" r:id="rId4"/>
    <p:sldId id="271" r:id="rId5"/>
    <p:sldId id="269" r:id="rId6"/>
    <p:sldId id="27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6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50B7C2-F8A2-E64D-8419-ABC454F0906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76E3B-7931-0841-82A7-612815AB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44069" y="0"/>
            <a:ext cx="41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478959"/>
            <a:ext cx="3434471" cy="1054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33691"/>
            <a:ext cx="77453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i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Flood Forecasting as a tool for Flood Management</a:t>
            </a:r>
          </a:p>
          <a:p>
            <a:pPr algn="ctr"/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en-GB" sz="36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Laura Wignall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93" y="5361882"/>
            <a:ext cx="3494074" cy="1059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496" y="5483250"/>
            <a:ext cx="872798" cy="872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928" y="5493292"/>
            <a:ext cx="854364" cy="854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" y="5913696"/>
            <a:ext cx="3949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1133" y="1352186"/>
            <a:ext cx="79576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Background</a:t>
            </a:r>
          </a:p>
          <a:p>
            <a:pPr algn="ctr"/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GB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en-GB" sz="15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en-GB" sz="15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15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778" y="2147905"/>
            <a:ext cx="73282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Urban flooding causes enormous economic and social loss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The contribution of flood risk to the average annual loss on a global level is estimated at US$104 billion (United Nations, 2015). 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 err="1"/>
              <a:t>Hydroinformatics</a:t>
            </a:r>
            <a:r>
              <a:rPr lang="en-GB" dirty="0"/>
              <a:t> tools such as flood models are valuable assets for an integrated flood management approach, and ultimately reducing the risks faced in urban areas (</a:t>
            </a:r>
            <a:r>
              <a:rPr lang="en-GB" dirty="0" err="1"/>
              <a:t>Henonin</a:t>
            </a:r>
            <a:r>
              <a:rPr lang="en-GB" dirty="0"/>
              <a:t> et al., 2013).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59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611" y="1216034"/>
            <a:ext cx="814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Flood Forecasting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echniques and Methodologies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7333" y="1872223"/>
            <a:ext cx="7382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B0F0"/>
                </a:solidFill>
              </a:rPr>
              <a:t> Hydrological model - </a:t>
            </a:r>
            <a:r>
              <a:rPr lang="en-GB" dirty="0"/>
              <a:t>used to simulate surface runoff, used as input for hydrodynamic model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B0F0"/>
                </a:solidFill>
              </a:rPr>
              <a:t>  Hydrodynamic models - </a:t>
            </a:r>
            <a:r>
              <a:rPr lang="en-GB" dirty="0"/>
              <a:t>simulates flow in pipes, streets and storage of water on surface. Characterised by dimensionality. For example:</a:t>
            </a:r>
          </a:p>
          <a:p>
            <a:pPr marL="1226942" lvl="1" indent="-571500">
              <a:buFont typeface="Arial" panose="020B0604020202020204" pitchFamily="34" charset="0"/>
              <a:buChar char="•"/>
            </a:pPr>
            <a:r>
              <a:rPr lang="en-GB" dirty="0"/>
              <a:t>1D- pipes in a sewer or surface channel</a:t>
            </a:r>
          </a:p>
          <a:p>
            <a:pPr marL="1226942" lvl="1" indent="-571500">
              <a:buFont typeface="Arial" panose="020B0604020202020204" pitchFamily="34" charset="0"/>
              <a:buChar char="•"/>
            </a:pPr>
            <a:r>
              <a:rPr lang="en-GB" dirty="0"/>
              <a:t>2D- surface flow </a:t>
            </a:r>
            <a:r>
              <a:rPr lang="en-GB" dirty="0" smtClean="0"/>
              <a:t>model</a:t>
            </a:r>
          </a:p>
          <a:p>
            <a:pPr marL="1226942" lvl="1" indent="-571500">
              <a:buFont typeface="Arial" panose="020B0604020202020204" pitchFamily="34" charset="0"/>
              <a:buChar char="•"/>
            </a:pPr>
            <a:r>
              <a:rPr lang="en-GB" dirty="0"/>
              <a:t>Coupled 1D-1D, or 1D-2D- combination of the above</a:t>
            </a:r>
          </a:p>
          <a:p>
            <a:pPr marL="655442"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33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611" y="1216034"/>
            <a:ext cx="814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Flood Forecasting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echniques and Methodologies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7333" y="1248318"/>
            <a:ext cx="73829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00B0F0"/>
                </a:solidFill>
              </a:rPr>
              <a:t>  </a:t>
            </a:r>
            <a:endParaRPr lang="en-GB" b="1" dirty="0" smtClean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Real-time </a:t>
            </a:r>
            <a:r>
              <a:rPr lang="en-GB" b="1" dirty="0">
                <a:solidFill>
                  <a:srgbClr val="00B0F0"/>
                </a:solidFill>
              </a:rPr>
              <a:t>flood forecasting methods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B0F0"/>
                </a:solidFill>
              </a:rPr>
              <a:t>Empirical </a:t>
            </a:r>
            <a:r>
              <a:rPr lang="en-GB" dirty="0">
                <a:solidFill>
                  <a:srgbClr val="00B0F0"/>
                </a:solidFill>
              </a:rPr>
              <a:t>scenarios-based system</a:t>
            </a:r>
          </a:p>
          <a:p>
            <a:pPr lvl="1"/>
            <a:r>
              <a:rPr lang="en-GB" dirty="0"/>
              <a:t>-use a rainfall forecast as an input for empirical scenario selections</a:t>
            </a:r>
          </a:p>
          <a:p>
            <a:pPr lvl="1"/>
            <a:r>
              <a:rPr lang="en-GB" dirty="0"/>
              <a:t>-based on historical events</a:t>
            </a:r>
          </a:p>
          <a:p>
            <a:pPr lvl="1"/>
            <a:r>
              <a:rPr lang="en-GB" dirty="0"/>
              <a:t>-no hydraulic model</a:t>
            </a:r>
          </a:p>
          <a:p>
            <a:pPr lvl="1"/>
            <a:r>
              <a:rPr lang="en-GB" dirty="0"/>
              <a:t>-can be relatively simple, for example based around a rain gauge record with the warning levels based on previous experience</a:t>
            </a:r>
            <a:endParaRPr lang="en-GB" dirty="0">
              <a:solidFill>
                <a:srgbClr val="00B0F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dirty="0">
              <a:solidFill>
                <a:srgbClr val="00B0F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B0F0"/>
                </a:solidFill>
              </a:rPr>
              <a:t>Pre-simulated scenarios-based system</a:t>
            </a:r>
          </a:p>
          <a:p>
            <a:pPr lvl="1"/>
            <a:r>
              <a:rPr lang="en-GB" dirty="0"/>
              <a:t>-rainfall forecast as input</a:t>
            </a:r>
          </a:p>
          <a:p>
            <a:pPr lvl="1"/>
            <a:r>
              <a:rPr lang="en-GB" dirty="0"/>
              <a:t>-selects from pre-determined scenarios which are based on hydraulic simulations</a:t>
            </a:r>
            <a:endParaRPr lang="en-GB" dirty="0">
              <a:solidFill>
                <a:srgbClr val="00B0F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GB" dirty="0">
              <a:solidFill>
                <a:srgbClr val="00B0F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B0F0"/>
                </a:solidFill>
              </a:rPr>
              <a:t>Real-time simulations-based system</a:t>
            </a:r>
          </a:p>
          <a:p>
            <a:pPr lvl="1"/>
            <a:r>
              <a:rPr lang="en-GB" dirty="0"/>
              <a:t>-Uses a real-time flood forecast with online hydraulic models</a:t>
            </a:r>
          </a:p>
          <a:p>
            <a:pPr marL="655442"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06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449" y="1842379"/>
            <a:ext cx="817502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Identify flood simulation models suitable for this study. For example, DHI MIKE Suite, CADDIES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Identify and study details of flood forecasting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tools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which have been used for flood forecasting at different scales.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Identify potential areas for improvement of the above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Familiarize with the previously identified models, by using data from previous studies to run models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 For example, PEARL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Explore ongoing related projects and investigate any possible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opportunities. Potential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projects include: CHANSE, PEARL, GII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97" y="1096107"/>
            <a:ext cx="736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Proposed Methodology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28431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449" y="1842379"/>
            <a:ext cx="817502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 an original piece of work, identify an initial case study to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use,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carry out the following steps: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Collect and analyse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Calibrate model and validate model, subject to data availability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Analyse model output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Identify how model can be improved or be adapted for further uses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Compare output from different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models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Case studies that may be used throughout the project may include: cases from EA 2D models benchmarking report, other UK urban catchment, Mauritius, Gandak/Ganges catchment river system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0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Drawing on the findings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results, identify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 focus and methodology to further develop and investigate.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97" y="1096107"/>
            <a:ext cx="736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Proposed Methodology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0674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1" y="215795"/>
            <a:ext cx="2427689" cy="74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044" y="215795"/>
            <a:ext cx="1104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1" y="6116831"/>
            <a:ext cx="3721100" cy="48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226" y="1936525"/>
            <a:ext cx="3134622" cy="3134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258" y="2241658"/>
            <a:ext cx="2578773" cy="2578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11" y="1058007"/>
            <a:ext cx="8140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11" y="5958804"/>
            <a:ext cx="8140700" cy="38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7968" y="2145346"/>
            <a:ext cx="433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Thanks for listening. Any questions?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8100" y="6252983"/>
            <a:ext cx="21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4498D4"/>
                </a:solidFill>
                <a:latin typeface="Arial"/>
                <a:cs typeface="Arial"/>
              </a:rPr>
              <a:t>www.wisecdt.org</a:t>
            </a:r>
            <a:endParaRPr lang="en-GB" b="1" dirty="0">
              <a:solidFill>
                <a:srgbClr val="4498D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30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442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Vine</dc:creator>
  <cp:lastModifiedBy>Ford, Deborah</cp:lastModifiedBy>
  <cp:revision>24</cp:revision>
  <dcterms:created xsi:type="dcterms:W3CDTF">2016-02-12T15:52:23Z</dcterms:created>
  <dcterms:modified xsi:type="dcterms:W3CDTF">2017-06-26T11:18:23Z</dcterms:modified>
</cp:coreProperties>
</file>