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98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40207"/>
  </p:normalViewPr>
  <p:slideViewPr>
    <p:cSldViewPr snapToGrid="0" snapToObjects="1">
      <p:cViewPr varScale="1">
        <p:scale>
          <a:sx n="51" d="100"/>
          <a:sy n="51" d="100"/>
        </p:scale>
        <p:origin x="3354"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89709-0A6B-E445-807D-55DA8F28E83C}" type="datetimeFigureOut">
              <a:rPr lang="en-US" smtClean="0"/>
              <a:t>6/26/2017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A4A2F-5B8B-9F49-83A4-852FCFD735CC}" type="slidenum">
              <a:rPr lang="en-US" smtClean="0"/>
              <a:t>‹#›</a:t>
            </a:fld>
            <a:endParaRPr lang="en-US"/>
          </a:p>
        </p:txBody>
      </p:sp>
    </p:spTree>
    <p:extLst>
      <p:ext uri="{BB962C8B-B14F-4D97-AF65-F5344CB8AC3E}">
        <p14:creationId xmlns:p14="http://schemas.microsoft.com/office/powerpoint/2010/main" val="2122245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ink.springer.com/article/10.1007/s11069-015-1926-0#CR16"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link.springer.com/article/10.1007/s11069-015-1926-0#CR3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To create a river catchment where water management is fully integrated into land management practices. Where public bodies, private companies and local communities work together to manage water within the landscape, creating valuable habitat for wildlife and people, and limiting flood risk downstream.</a:t>
            </a:r>
            <a:endParaRPr lang="en-US" dirty="0"/>
          </a:p>
        </p:txBody>
      </p:sp>
      <p:sp>
        <p:nvSpPr>
          <p:cNvPr id="4" name="Slide Number Placeholder 3"/>
          <p:cNvSpPr>
            <a:spLocks noGrp="1"/>
          </p:cNvSpPr>
          <p:nvPr>
            <p:ph type="sldNum" sz="quarter" idx="10"/>
          </p:nvPr>
        </p:nvSpPr>
        <p:spPr/>
        <p:txBody>
          <a:bodyPr/>
          <a:lstStyle/>
          <a:p>
            <a:fld id="{DC3A4A2F-5B8B-9F49-83A4-852FCFD735CC}" type="slidenum">
              <a:rPr lang="en-US" smtClean="0"/>
              <a:t>2</a:t>
            </a:fld>
            <a:endParaRPr lang="en-US"/>
          </a:p>
        </p:txBody>
      </p:sp>
    </p:spTree>
    <p:extLst>
      <p:ext uri="{BB962C8B-B14F-4D97-AF65-F5344CB8AC3E}">
        <p14:creationId xmlns:p14="http://schemas.microsoft.com/office/powerpoint/2010/main" val="78324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Previous land management practices in the catchment are considered to have enhanced the risk of Pickering being flooded by promoting rapid runoff and increasing the delivery of sediment and siltation within Pickering Beck.</a:t>
            </a:r>
          </a:p>
          <a:p>
            <a:r>
              <a:rPr lang="en-US" sz="1200" b="0" i="0" kern="1200" dirty="0" smtClean="0">
                <a:solidFill>
                  <a:schemeClr val="tx1"/>
                </a:solidFill>
                <a:effectLst/>
                <a:latin typeface="+mn-lt"/>
                <a:ea typeface="+mn-ea"/>
                <a:cs typeface="+mn-cs"/>
              </a:rPr>
              <a:t>There are four principal land uses in the 66 km</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catchment, comprising:</a:t>
            </a:r>
          </a:p>
          <a:p>
            <a:r>
              <a:rPr lang="en-US" sz="1200" b="0" i="0" kern="1200" dirty="0" smtClean="0">
                <a:solidFill>
                  <a:schemeClr val="tx1"/>
                </a:solidFill>
                <a:effectLst/>
                <a:latin typeface="+mn-lt"/>
                <a:ea typeface="+mn-ea"/>
                <a:cs typeface="+mn-cs"/>
              </a:rPr>
              <a:t>Arable crops</a:t>
            </a:r>
          </a:p>
          <a:p>
            <a:r>
              <a:rPr lang="en-US" sz="1200" b="0" i="0" kern="1200" dirty="0" smtClean="0">
                <a:solidFill>
                  <a:schemeClr val="tx1"/>
                </a:solidFill>
                <a:effectLst/>
                <a:latin typeface="+mn-lt"/>
                <a:ea typeface="+mn-ea"/>
                <a:cs typeface="+mn-cs"/>
              </a:rPr>
              <a:t>Improved grassland</a:t>
            </a:r>
          </a:p>
          <a:p>
            <a:r>
              <a:rPr lang="en-US" sz="1200" b="0" i="0" kern="1200" dirty="0" smtClean="0">
                <a:solidFill>
                  <a:schemeClr val="tx1"/>
                </a:solidFill>
                <a:effectLst/>
                <a:latin typeface="+mn-lt"/>
                <a:ea typeface="+mn-ea"/>
                <a:cs typeface="+mn-cs"/>
              </a:rPr>
              <a:t>Heather moorland</a:t>
            </a:r>
          </a:p>
          <a:p>
            <a:r>
              <a:rPr lang="en-US" sz="1200" b="0" i="0" kern="1200" dirty="0" smtClean="0">
                <a:solidFill>
                  <a:schemeClr val="tx1"/>
                </a:solidFill>
                <a:effectLst/>
                <a:latin typeface="+mn-lt"/>
                <a:ea typeface="+mn-ea"/>
                <a:cs typeface="+mn-cs"/>
              </a:rPr>
              <a:t>Forestry and woodland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Natural Flood Management project working to reduce flood risk and restore biodiversity throughout the catchment of the River </a:t>
            </a:r>
            <a:r>
              <a:rPr lang="en-US" sz="1200" b="0" i="0" kern="1200" dirty="0" err="1" smtClean="0">
                <a:solidFill>
                  <a:schemeClr val="tx1"/>
                </a:solidFill>
                <a:effectLst/>
                <a:latin typeface="+mn-lt"/>
                <a:ea typeface="+mn-ea"/>
                <a:cs typeface="+mn-cs"/>
              </a:rPr>
              <a:t>Frome</a:t>
            </a:r>
            <a:r>
              <a:rPr lang="en-US" sz="1200" b="0" i="0" kern="1200" dirty="0" smtClean="0">
                <a:solidFill>
                  <a:schemeClr val="tx1"/>
                </a:solidFill>
                <a:effectLst/>
                <a:latin typeface="+mn-lt"/>
                <a:ea typeface="+mn-ea"/>
                <a:cs typeface="+mn-cs"/>
              </a:rPr>
              <a:t> and all its tributaries, including the (</a:t>
            </a:r>
            <a:r>
              <a:rPr lang="en-US" sz="1200" b="0" i="0" kern="1200" dirty="0" err="1" smtClean="0">
                <a:solidFill>
                  <a:schemeClr val="tx1"/>
                </a:solidFill>
                <a:effectLst/>
                <a:latin typeface="+mn-lt"/>
                <a:ea typeface="+mn-ea"/>
                <a:cs typeface="+mn-cs"/>
              </a:rPr>
              <a:t>Slad</a:t>
            </a:r>
            <a:r>
              <a:rPr lang="en-US" sz="1200" b="0" i="0" kern="1200" dirty="0" smtClean="0">
                <a:solidFill>
                  <a:schemeClr val="tx1"/>
                </a:solidFill>
                <a:effectLst/>
                <a:latin typeface="+mn-lt"/>
                <a:ea typeface="+mn-ea"/>
                <a:cs typeface="+mn-cs"/>
              </a:rPr>
              <a:t> Brook, </a:t>
            </a:r>
            <a:r>
              <a:rPr lang="en-US" sz="1200" b="0" i="0" kern="1200" dirty="0" err="1" smtClean="0">
                <a:solidFill>
                  <a:schemeClr val="tx1"/>
                </a:solidFill>
                <a:effectLst/>
                <a:latin typeface="+mn-lt"/>
                <a:ea typeface="+mn-ea"/>
                <a:cs typeface="+mn-cs"/>
              </a:rPr>
              <a:t>Painswick</a:t>
            </a:r>
            <a:r>
              <a:rPr lang="en-US" sz="1200" b="0" i="0" kern="1200" dirty="0" smtClean="0">
                <a:solidFill>
                  <a:schemeClr val="tx1"/>
                </a:solidFill>
                <a:effectLst/>
                <a:latin typeface="+mn-lt"/>
                <a:ea typeface="+mn-ea"/>
                <a:cs typeface="+mn-cs"/>
              </a:rPr>
              <a:t> Stream, </a:t>
            </a:r>
            <a:r>
              <a:rPr lang="en-US" sz="1200" b="0" i="0" kern="1200" dirty="0" err="1" smtClean="0">
                <a:solidFill>
                  <a:schemeClr val="tx1"/>
                </a:solidFill>
                <a:effectLst/>
                <a:latin typeface="+mn-lt"/>
                <a:ea typeface="+mn-ea"/>
                <a:cs typeface="+mn-cs"/>
              </a:rPr>
              <a:t>Nailsworth</a:t>
            </a:r>
            <a:r>
              <a:rPr lang="en-US" sz="1200" b="0" i="0" kern="1200" dirty="0" smtClean="0">
                <a:solidFill>
                  <a:schemeClr val="tx1"/>
                </a:solidFill>
                <a:effectLst/>
                <a:latin typeface="+mn-lt"/>
                <a:ea typeface="+mn-ea"/>
                <a:cs typeface="+mn-cs"/>
              </a:rPr>
              <a:t> Stream, </a:t>
            </a:r>
            <a:r>
              <a:rPr lang="en-US" sz="1200" b="0" i="0" kern="1200" dirty="0" err="1" smtClean="0">
                <a:solidFill>
                  <a:schemeClr val="tx1"/>
                </a:solidFill>
                <a:effectLst/>
                <a:latin typeface="+mn-lt"/>
                <a:ea typeface="+mn-ea"/>
                <a:cs typeface="+mn-cs"/>
              </a:rPr>
              <a:t>Ruscombe</a:t>
            </a:r>
            <a:r>
              <a:rPr lang="en-US" sz="1200" b="0" i="0" kern="1200" dirty="0" smtClean="0">
                <a:solidFill>
                  <a:schemeClr val="tx1"/>
                </a:solidFill>
                <a:effectLst/>
                <a:latin typeface="+mn-lt"/>
                <a:ea typeface="+mn-ea"/>
                <a:cs typeface="+mn-cs"/>
              </a:rPr>
              <a:t> Brook and all their named and unnamed tributaries).</a:t>
            </a:r>
          </a:p>
          <a:p>
            <a:endParaRPr lang="en-US" dirty="0" smtClean="0"/>
          </a:p>
          <a:p>
            <a:r>
              <a:rPr lang="en-US" dirty="0" err="1" smtClean="0"/>
              <a:t>Eddlestone</a:t>
            </a:r>
            <a:r>
              <a:rPr lang="en-US" dirty="0" smtClean="0"/>
              <a:t> </a:t>
            </a:r>
            <a:r>
              <a:rPr lang="mr-IN" dirty="0" smtClean="0"/>
              <a:t>–</a:t>
            </a:r>
            <a:r>
              <a:rPr lang="en-US" dirty="0" smtClean="0"/>
              <a:t> 69km^2 </a:t>
            </a:r>
            <a:r>
              <a:rPr lang="mr-IN" dirty="0" smtClean="0"/>
              <a:t>–</a:t>
            </a:r>
            <a:r>
              <a:rPr lang="en-US" dirty="0" smtClean="0"/>
              <a:t> </a:t>
            </a:r>
            <a:r>
              <a:rPr lang="en-US" dirty="0" err="1" smtClean="0"/>
              <a:t>scotland</a:t>
            </a:r>
            <a:r>
              <a:rPr lang="en-US" baseline="0" dirty="0" smtClean="0"/>
              <a:t> </a:t>
            </a:r>
            <a:r>
              <a:rPr lang="mr-IN" baseline="0" dirty="0" smtClean="0"/>
              <a:t>–</a:t>
            </a:r>
            <a:r>
              <a:rPr lang="en-US" baseline="0" dirty="0" smtClean="0"/>
              <a:t> steep in parts</a:t>
            </a:r>
          </a:p>
          <a:p>
            <a:endParaRPr lang="en-US" baseline="0" dirty="0" smtClean="0"/>
          </a:p>
          <a:p>
            <a:r>
              <a:rPr lang="en-US" baseline="0" dirty="0" smtClean="0"/>
              <a:t>Belford </a:t>
            </a:r>
            <a:r>
              <a:rPr lang="mr-IN" baseline="0" dirty="0" smtClean="0"/>
              <a:t>–</a:t>
            </a:r>
            <a:r>
              <a:rPr lang="en-US" baseline="0" dirty="0" smtClean="0"/>
              <a:t> 6km^2 </a:t>
            </a:r>
            <a:r>
              <a:rPr lang="mr-IN" baseline="0" dirty="0" smtClean="0"/>
              <a:t>–</a:t>
            </a:r>
            <a:r>
              <a:rPr lang="en-US" baseline="0" dirty="0" smtClean="0"/>
              <a:t> 2 mill not worth it. Also steep </a:t>
            </a:r>
            <a:r>
              <a:rPr lang="mr-IN" baseline="0" dirty="0" smtClean="0"/>
              <a:t>–</a:t>
            </a:r>
            <a:r>
              <a:rPr lang="en-US" baseline="0" dirty="0" smtClean="0"/>
              <a:t> flashy floods</a:t>
            </a:r>
            <a:endParaRPr lang="en-US" dirty="0"/>
          </a:p>
        </p:txBody>
      </p:sp>
      <p:sp>
        <p:nvSpPr>
          <p:cNvPr id="4" name="Slide Number Placeholder 3"/>
          <p:cNvSpPr>
            <a:spLocks noGrp="1"/>
          </p:cNvSpPr>
          <p:nvPr>
            <p:ph type="sldNum" sz="quarter" idx="10"/>
          </p:nvPr>
        </p:nvSpPr>
        <p:spPr/>
        <p:txBody>
          <a:bodyPr/>
          <a:lstStyle/>
          <a:p>
            <a:fld id="{DC3A4A2F-5B8B-9F49-83A4-852FCFD735CC}" type="slidenum">
              <a:rPr lang="en-US" smtClean="0"/>
              <a:t>3</a:t>
            </a:fld>
            <a:endParaRPr lang="en-US"/>
          </a:p>
        </p:txBody>
      </p:sp>
    </p:spTree>
    <p:extLst>
      <p:ext uri="{BB962C8B-B14F-4D97-AF65-F5344CB8AC3E}">
        <p14:creationId xmlns:p14="http://schemas.microsoft.com/office/powerpoint/2010/main" val="102472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it is shown to be necessary to incorporate shock-capturing algorithms in the solution procedure, since these algorithms prevent the formation of spurious oscillations and provide a more realistic simulation of the flood levels.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This difference between the computer-predicted flood characteristics and the actual properties is often a consequence of what is called a “simplification strategy”. In an effort to </a:t>
            </a:r>
            <a:r>
              <a:rPr lang="en-US" sz="1200" b="0" i="0" kern="1200" dirty="0" err="1" smtClean="0">
                <a:solidFill>
                  <a:schemeClr val="tx1"/>
                </a:solidFill>
                <a:effectLst/>
                <a:latin typeface="+mn-lt"/>
                <a:ea typeface="+mn-ea"/>
                <a:cs typeface="+mn-cs"/>
              </a:rPr>
              <a:t>minimise</a:t>
            </a:r>
            <a:r>
              <a:rPr lang="en-US" sz="1200" b="0" i="0" kern="1200" dirty="0" smtClean="0">
                <a:solidFill>
                  <a:schemeClr val="tx1"/>
                </a:solidFill>
                <a:effectLst/>
                <a:latin typeface="+mn-lt"/>
                <a:ea typeface="+mn-ea"/>
                <a:cs typeface="+mn-cs"/>
              </a:rPr>
              <a:t> simulation time and </a:t>
            </a:r>
            <a:r>
              <a:rPr lang="en-US" sz="1200" b="0" i="0" kern="1200" dirty="0" err="1" smtClean="0">
                <a:solidFill>
                  <a:schemeClr val="tx1"/>
                </a:solidFill>
                <a:effectLst/>
                <a:latin typeface="+mn-lt"/>
                <a:ea typeface="+mn-ea"/>
                <a:cs typeface="+mn-cs"/>
              </a:rPr>
              <a:t>optimise</a:t>
            </a:r>
            <a:r>
              <a:rPr lang="en-US" sz="1200" b="0" i="0" kern="1200" dirty="0" smtClean="0">
                <a:solidFill>
                  <a:schemeClr val="tx1"/>
                </a:solidFill>
                <a:effectLst/>
                <a:latin typeface="+mn-lt"/>
                <a:ea typeface="+mn-ea"/>
                <a:cs typeface="+mn-cs"/>
              </a:rPr>
              <a:t> limited resources, it is common practice among flood risk assessment practitioners to simplify the computational process by leaving out governing terms, such as the </a:t>
            </a:r>
            <a:r>
              <a:rPr lang="en-US" sz="1200" b="0" i="0" kern="1200" dirty="0" err="1" smtClean="0">
                <a:solidFill>
                  <a:schemeClr val="tx1"/>
                </a:solidFill>
                <a:effectLst/>
                <a:latin typeface="+mn-lt"/>
                <a:ea typeface="+mn-ea"/>
                <a:cs typeface="+mn-cs"/>
              </a:rPr>
              <a:t>advective</a:t>
            </a:r>
            <a:r>
              <a:rPr lang="en-US" sz="1200" b="0" i="0" kern="1200" dirty="0" smtClean="0">
                <a:solidFill>
                  <a:schemeClr val="tx1"/>
                </a:solidFill>
                <a:effectLst/>
                <a:latin typeface="+mn-lt"/>
                <a:ea typeface="+mn-ea"/>
                <a:cs typeface="+mn-cs"/>
              </a:rPr>
              <a:t> acceleration or not including shock-capturing features for trans- or supercritical flows. For example, in modelling trans- or supercritical flows, numerical oscillations generally occur in conventional 1D or 2D models and the advection terms are often removed or an artificially high bed resistance or eddy diffusion term is included to dampen out the oscillations (de Almeida et al. </a:t>
            </a:r>
            <a:r>
              <a:rPr lang="en-US" sz="1200" b="0" i="0" u="sng" kern="1200" dirty="0" smtClean="0">
                <a:solidFill>
                  <a:schemeClr val="tx1"/>
                </a:solidFill>
                <a:effectLst/>
                <a:latin typeface="+mn-lt"/>
                <a:ea typeface="+mn-ea"/>
                <a:cs typeface="+mn-cs"/>
                <a:hlinkClick r:id="rId3" tooltip="View reference"/>
              </a:rPr>
              <a:t>2012</a:t>
            </a:r>
            <a:r>
              <a:rPr lang="en-US" sz="1200" b="0" i="0" kern="1200" dirty="0" smtClean="0">
                <a:solidFill>
                  <a:schemeClr val="tx1"/>
                </a:solidFill>
                <a:effectLst/>
                <a:latin typeface="+mn-lt"/>
                <a:ea typeface="+mn-ea"/>
                <a:cs typeface="+mn-cs"/>
              </a:rPr>
              <a:t>); for such conditions, it is not then possible to evaluate how much of the increased dissipation is being used in physically dissipating the energy of the flow and how much is being used in numerically damping out the oscillations. Such flood simulation results in potential extreme flood events can lead to time-consuming analysis or an increase in the complexity of the problem that practitioners are dealing with (</a:t>
            </a:r>
            <a:r>
              <a:rPr lang="en-US" sz="1200" b="0" i="0" kern="1200" dirty="0" err="1" smtClean="0">
                <a:solidFill>
                  <a:schemeClr val="tx1"/>
                </a:solidFill>
                <a:effectLst/>
                <a:latin typeface="+mn-lt"/>
                <a:ea typeface="+mn-ea"/>
                <a:cs typeface="+mn-cs"/>
              </a:rPr>
              <a:t>Leskens</a:t>
            </a:r>
            <a:r>
              <a:rPr lang="en-US" sz="1200" b="0" i="0" kern="1200" dirty="0" smtClean="0">
                <a:solidFill>
                  <a:schemeClr val="tx1"/>
                </a:solidFill>
                <a:effectLst/>
                <a:latin typeface="+mn-lt"/>
                <a:ea typeface="+mn-ea"/>
                <a:cs typeface="+mn-cs"/>
              </a:rPr>
              <a:t> et al. </a:t>
            </a:r>
            <a:r>
              <a:rPr lang="en-US" sz="1200" b="0" i="0" u="sng" kern="1200" dirty="0" smtClean="0">
                <a:solidFill>
                  <a:schemeClr val="tx1"/>
                </a:solidFill>
                <a:effectLst/>
                <a:latin typeface="+mn-lt"/>
                <a:ea typeface="+mn-ea"/>
                <a:cs typeface="+mn-cs"/>
                <a:hlinkClick r:id="rId4" tooltip="View reference"/>
              </a:rPr>
              <a:t>2014</a:t>
            </a:r>
            <a:r>
              <a:rPr lang="en-US" sz="1200" b="0" i="0" kern="1200" dirty="0" smtClean="0">
                <a:solidFill>
                  <a:schemeClr val="tx1"/>
                </a:solidFill>
                <a:effectLst/>
                <a:latin typeface="+mn-lt"/>
                <a:ea typeface="+mn-ea"/>
                <a:cs typeface="+mn-cs"/>
              </a:rPr>
              <a:t>). This “simplification strategy” can lead to misleading and incorrect predictions of flood elevations, inundation extent and hazard risk, particularly in urban settings where the impact of a flash flood is higher than in a rural setting where the population is much less and hence the infrastructure is less changed.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 Dimensional Model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Steady or Unsteady Riverine Systems o </a:t>
            </a:r>
            <a:r>
              <a:rPr lang="en-US" sz="1200" kern="1200" dirty="0" err="1" smtClean="0">
                <a:solidFill>
                  <a:schemeClr val="tx1"/>
                </a:solidFill>
                <a:effectLst/>
                <a:latin typeface="+mn-lt"/>
                <a:ea typeface="+mn-ea"/>
                <a:cs typeface="+mn-cs"/>
              </a:rPr>
              <a:t>FlowPrimarilyOneDirection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kern="1200" dirty="0" err="1" smtClean="0">
                <a:solidFill>
                  <a:schemeClr val="tx1"/>
                </a:solidFill>
                <a:effectLst/>
                <a:latin typeface="+mn-lt"/>
                <a:ea typeface="+mn-ea"/>
                <a:cs typeface="+mn-cs"/>
              </a:rPr>
              <a:t>MinimalSplitFlow</a:t>
            </a:r>
            <a:r>
              <a:rPr lang="en-US" sz="1200" kern="1200" dirty="0" smtClean="0">
                <a:solidFill>
                  <a:schemeClr val="tx1"/>
                </a:solidFill>
                <a:effectLst/>
                <a:latin typeface="+mn-lt"/>
                <a:ea typeface="+mn-ea"/>
                <a:cs typeface="+mn-cs"/>
              </a:rPr>
              <a:t> </a:t>
            </a:r>
            <a:endParaRPr lang="en-US" dirty="0" smtClean="0">
              <a:effectLst/>
            </a:endParaRPr>
          </a:p>
          <a:p>
            <a:r>
              <a:rPr lang="en-US" sz="1200" dirty="0" smtClean="0">
                <a:effectLst/>
                <a:latin typeface="Wingdings" charset="2"/>
              </a:rPr>
              <a:t> </a:t>
            </a:r>
            <a:r>
              <a:rPr lang="en-US" sz="1200" kern="1200" dirty="0" smtClean="0">
                <a:solidFill>
                  <a:schemeClr val="tx1"/>
                </a:solidFill>
                <a:effectLst/>
                <a:latin typeface="+mn-lt"/>
                <a:ea typeface="+mn-ea"/>
                <a:cs typeface="+mn-cs"/>
              </a:rPr>
              <a:t>2 Dimensional Model </a:t>
            </a:r>
            <a:endParaRPr lang="en-US" dirty="0" smtClean="0">
              <a:effectLst/>
            </a:endParaRPr>
          </a:p>
          <a:p>
            <a:r>
              <a:rPr lang="en-US" sz="1200" kern="1200" dirty="0" smtClean="0">
                <a:solidFill>
                  <a:schemeClr val="tx1"/>
                </a:solidFill>
                <a:effectLst/>
                <a:latin typeface="+mn-lt"/>
                <a:ea typeface="+mn-ea"/>
                <a:cs typeface="+mn-cs"/>
              </a:rPr>
              <a:t>o </a:t>
            </a:r>
            <a:r>
              <a:rPr lang="en-US" sz="1200" kern="1200" dirty="0" err="1" smtClean="0">
                <a:solidFill>
                  <a:schemeClr val="tx1"/>
                </a:solidFill>
                <a:effectLst/>
                <a:latin typeface="+mn-lt"/>
                <a:ea typeface="+mn-ea"/>
                <a:cs typeface="+mn-cs"/>
              </a:rPr>
              <a:t>ShallowFloodplainFlow</a:t>
            </a:r>
            <a:r>
              <a:rPr lang="en-US" sz="1200" kern="1200" dirty="0" smtClean="0">
                <a:solidFill>
                  <a:schemeClr val="tx1"/>
                </a:solidFill>
                <a:effectLst/>
                <a:latin typeface="+mn-lt"/>
                <a:ea typeface="+mn-ea"/>
                <a:cs typeface="+mn-cs"/>
              </a:rPr>
              <a:t> </a:t>
            </a:r>
            <a:endParaRPr lang="en-US" dirty="0" smtClean="0">
              <a:effectLst/>
            </a:endParaRPr>
          </a:p>
          <a:p>
            <a:r>
              <a:rPr lang="en-US" sz="1200" kern="1200" dirty="0" smtClean="0">
                <a:solidFill>
                  <a:schemeClr val="tx1"/>
                </a:solidFill>
                <a:effectLst/>
                <a:latin typeface="+mn-lt"/>
                <a:ea typeface="+mn-ea"/>
                <a:cs typeface="+mn-cs"/>
              </a:rPr>
              <a:t>o Braided or Split Flow Conditions </a:t>
            </a:r>
            <a:endParaRPr lang="en-US" dirty="0" smtClean="0">
              <a:effectLst/>
            </a:endParaRPr>
          </a:p>
          <a:p>
            <a:r>
              <a:rPr lang="en-US" sz="1200" kern="1200" dirty="0" smtClean="0">
                <a:solidFill>
                  <a:schemeClr val="tx1"/>
                </a:solidFill>
                <a:effectLst/>
                <a:latin typeface="+mn-lt"/>
                <a:ea typeface="+mn-ea"/>
                <a:cs typeface="+mn-cs"/>
              </a:rPr>
              <a:t>o </a:t>
            </a:r>
            <a:r>
              <a:rPr lang="en-US" sz="1200" kern="1200" dirty="0" err="1" smtClean="0">
                <a:solidFill>
                  <a:schemeClr val="tx1"/>
                </a:solidFill>
                <a:effectLst/>
                <a:latin typeface="+mn-lt"/>
                <a:ea typeface="+mn-ea"/>
                <a:cs typeface="+mn-cs"/>
              </a:rPr>
              <a:t>MinimalDepthVariedVelocity</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SandBars</a:t>
            </a:r>
            <a:r>
              <a:rPr lang="en-US" sz="1200" kern="1200" dirty="0" smtClean="0">
                <a:solidFill>
                  <a:schemeClr val="tx1"/>
                </a:solidFill>
                <a:effectLst/>
                <a:latin typeface="+mn-lt"/>
                <a:ea typeface="+mn-ea"/>
                <a:cs typeface="+mn-cs"/>
              </a:rPr>
              <a:t>, River Bends,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t>
            </a:r>
            <a:endParaRPr lang="en-US" dirty="0" smtClean="0">
              <a:effectLst/>
            </a:endParaRPr>
          </a:p>
          <a:p>
            <a:r>
              <a:rPr lang="en-US" sz="1200" dirty="0" smtClean="0">
                <a:effectLst/>
                <a:latin typeface="Wingdings" charset="2"/>
              </a:rPr>
              <a:t> </a:t>
            </a:r>
            <a:r>
              <a:rPr lang="en-US" sz="1200" kern="1200" dirty="0" smtClean="0">
                <a:solidFill>
                  <a:schemeClr val="tx1"/>
                </a:solidFill>
                <a:effectLst/>
                <a:latin typeface="+mn-lt"/>
                <a:ea typeface="+mn-ea"/>
                <a:cs typeface="+mn-cs"/>
              </a:rPr>
              <a:t>3 Dimensional Model</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kern="1200" dirty="0" err="1" smtClean="0">
                <a:solidFill>
                  <a:schemeClr val="tx1"/>
                </a:solidFill>
                <a:effectLst/>
                <a:latin typeface="+mn-lt"/>
                <a:ea typeface="+mn-ea"/>
                <a:cs typeface="+mn-cs"/>
              </a:rPr>
              <a:t>ComplexRiverineSystems</a:t>
            </a:r>
            <a:r>
              <a:rPr lang="en-US" sz="1200" kern="1200" dirty="0" smtClean="0">
                <a:solidFill>
                  <a:schemeClr val="tx1"/>
                </a:solidFill>
                <a:effectLst/>
                <a:latin typeface="+mn-lt"/>
                <a:ea typeface="+mn-ea"/>
                <a:cs typeface="+mn-cs"/>
              </a:rPr>
              <a:t> o </a:t>
            </a:r>
            <a:r>
              <a:rPr lang="en-US" sz="1200" kern="1200" dirty="0" err="1" smtClean="0">
                <a:solidFill>
                  <a:schemeClr val="tx1"/>
                </a:solidFill>
                <a:effectLst/>
                <a:latin typeface="+mn-lt"/>
                <a:ea typeface="+mn-ea"/>
                <a:cs typeface="+mn-cs"/>
              </a:rPr>
              <a:t>FlowAroundStructures</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 </a:t>
            </a:r>
            <a:r>
              <a:rPr lang="en-US" sz="1200" kern="1200" dirty="0" err="1" smtClean="0">
                <a:solidFill>
                  <a:schemeClr val="tx1"/>
                </a:solidFill>
                <a:effectLst/>
                <a:latin typeface="+mn-lt"/>
                <a:ea typeface="+mn-ea"/>
                <a:cs typeface="+mn-cs"/>
              </a:rPr>
              <a:t>DepthVariedVelocities</a:t>
            </a:r>
            <a:r>
              <a:rPr lang="en-US" sz="1200" kern="1200" dirty="0" smtClean="0">
                <a:solidFill>
                  <a:schemeClr val="tx1"/>
                </a:solidFill>
                <a:effectLst/>
                <a:latin typeface="+mn-lt"/>
                <a:ea typeface="+mn-ea"/>
                <a:cs typeface="+mn-cs"/>
              </a:rPr>
              <a:t>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DC3A4A2F-5B8B-9F49-83A4-852FCFD735CC}" type="slidenum">
              <a:rPr lang="en-US" smtClean="0"/>
              <a:t>4</a:t>
            </a:fld>
            <a:endParaRPr lang="en-US"/>
          </a:p>
        </p:txBody>
      </p:sp>
    </p:spTree>
    <p:extLst>
      <p:ext uri="{BB962C8B-B14F-4D97-AF65-F5344CB8AC3E}">
        <p14:creationId xmlns:p14="http://schemas.microsoft.com/office/powerpoint/2010/main" val="1707140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176960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61568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51101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60513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360852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93382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05819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417820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309920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416015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43730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8744069" y="0"/>
            <a:ext cx="410514" cy="6858000"/>
          </a:xfrm>
          <a:prstGeom prst="rect">
            <a:avLst/>
          </a:prstGeom>
        </p:spPr>
      </p:pic>
    </p:spTree>
    <p:extLst>
      <p:ext uri="{BB962C8B-B14F-4D97-AF65-F5344CB8AC3E}">
        <p14:creationId xmlns:p14="http://schemas.microsoft.com/office/powerpoint/2010/main" val="660641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611" y="478959"/>
            <a:ext cx="3434471" cy="1054443"/>
          </a:xfrm>
          <a:prstGeom prst="rect">
            <a:avLst/>
          </a:prstGeom>
        </p:spPr>
      </p:pic>
      <p:pic>
        <p:nvPicPr>
          <p:cNvPr id="5" name="Picture 4"/>
          <p:cNvPicPr>
            <a:picLocks noChangeAspect="1"/>
          </p:cNvPicPr>
          <p:nvPr/>
        </p:nvPicPr>
        <p:blipFill>
          <a:blip r:embed="rId3"/>
          <a:stretch>
            <a:fillRect/>
          </a:stretch>
        </p:blipFill>
        <p:spPr>
          <a:xfrm>
            <a:off x="397367" y="2003844"/>
            <a:ext cx="8039100" cy="2438400"/>
          </a:xfrm>
          <a:prstGeom prst="rect">
            <a:avLst/>
          </a:prstGeom>
        </p:spPr>
      </p:pic>
      <p:sp>
        <p:nvSpPr>
          <p:cNvPr id="6" name="TextBox 5"/>
          <p:cNvSpPr txBox="1"/>
          <p:nvPr/>
        </p:nvSpPr>
        <p:spPr>
          <a:xfrm>
            <a:off x="691096" y="4912686"/>
            <a:ext cx="7745371" cy="2308324"/>
          </a:xfrm>
          <a:prstGeom prst="rect">
            <a:avLst/>
          </a:prstGeom>
          <a:noFill/>
        </p:spPr>
        <p:txBody>
          <a:bodyPr wrap="square" rtlCol="0">
            <a:spAutoFit/>
          </a:bodyPr>
          <a:lstStyle/>
          <a:p>
            <a:r>
              <a:rPr lang="en-GB" sz="3600" dirty="0" smtClean="0">
                <a:latin typeface="Arial"/>
                <a:cs typeface="Arial"/>
              </a:rPr>
              <a:t>What’s Joe been up to</a:t>
            </a:r>
            <a:r>
              <a:rPr lang="mr-IN" sz="3600" dirty="0" smtClean="0">
                <a:latin typeface="Arial"/>
                <a:cs typeface="Arial"/>
              </a:rPr>
              <a:t>…</a:t>
            </a:r>
            <a:r>
              <a:rPr lang="en-GB" sz="3600" dirty="0" smtClean="0">
                <a:latin typeface="Arial"/>
                <a:cs typeface="Arial"/>
              </a:rPr>
              <a:t>?</a:t>
            </a:r>
          </a:p>
          <a:p>
            <a:r>
              <a:rPr lang="en-GB" sz="3600" dirty="0">
                <a:latin typeface="Arial"/>
                <a:cs typeface="Arial"/>
              </a:rPr>
              <a:t>	</a:t>
            </a:r>
            <a:r>
              <a:rPr lang="en-GB" sz="3600" dirty="0" smtClean="0">
                <a:latin typeface="Arial"/>
                <a:cs typeface="Arial"/>
              </a:rPr>
              <a:t>				</a:t>
            </a:r>
            <a:r>
              <a:rPr lang="en-GB" sz="2400" dirty="0" smtClean="0">
                <a:latin typeface="Arial"/>
                <a:cs typeface="Arial"/>
              </a:rPr>
              <a:t>with Professor Roger Falconer &amp;</a:t>
            </a:r>
          </a:p>
          <a:p>
            <a:r>
              <a:rPr lang="en-GB" sz="2400" dirty="0">
                <a:latin typeface="Arial"/>
                <a:cs typeface="Arial"/>
              </a:rPr>
              <a:t>	</a:t>
            </a:r>
            <a:r>
              <a:rPr lang="en-GB" sz="2400" dirty="0" smtClean="0">
                <a:latin typeface="Arial"/>
                <a:cs typeface="Arial"/>
              </a:rPr>
              <a:t>					  Dr Reza Ahmadian</a:t>
            </a:r>
            <a:r>
              <a:rPr lang="en-GB" sz="3600" dirty="0" smtClean="0">
                <a:latin typeface="Arial"/>
                <a:cs typeface="Arial"/>
              </a:rPr>
              <a:t> </a:t>
            </a:r>
          </a:p>
          <a:p>
            <a:endParaRPr lang="en-GB" sz="3600" dirty="0">
              <a:latin typeface="Arial"/>
              <a:cs typeface="Arial"/>
            </a:endParaRPr>
          </a:p>
        </p:txBody>
      </p:sp>
      <p:pic>
        <p:nvPicPr>
          <p:cNvPr id="8" name="Picture 7"/>
          <p:cNvPicPr>
            <a:picLocks noChangeAspect="1"/>
          </p:cNvPicPr>
          <p:nvPr/>
        </p:nvPicPr>
        <p:blipFill>
          <a:blip r:embed="rId4"/>
          <a:stretch>
            <a:fillRect/>
          </a:stretch>
        </p:blipFill>
        <p:spPr>
          <a:xfrm>
            <a:off x="2460886" y="2276942"/>
            <a:ext cx="2008118" cy="2008118"/>
          </a:xfrm>
          <a:prstGeom prst="rect">
            <a:avLst/>
          </a:prstGeom>
        </p:spPr>
      </p:pic>
    </p:spTree>
    <p:extLst>
      <p:ext uri="{BB962C8B-B14F-4D97-AF65-F5344CB8AC3E}">
        <p14:creationId xmlns:p14="http://schemas.microsoft.com/office/powerpoint/2010/main" val="2265606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where did I start? </a:t>
            </a:r>
            <a:endParaRPr lang="en-GB" dirty="0"/>
          </a:p>
        </p:txBody>
      </p:sp>
      <p:sp>
        <p:nvSpPr>
          <p:cNvPr id="3" name="Content Placeholder 2"/>
          <p:cNvSpPr>
            <a:spLocks noGrp="1"/>
          </p:cNvSpPr>
          <p:nvPr>
            <p:ph idx="1"/>
          </p:nvPr>
        </p:nvSpPr>
        <p:spPr>
          <a:xfrm>
            <a:off x="457200" y="1600200"/>
            <a:ext cx="4954555" cy="4525963"/>
          </a:xfrm>
        </p:spPr>
        <p:txBody>
          <a:bodyPr/>
          <a:lstStyle/>
          <a:p>
            <a:r>
              <a:rPr lang="en-GB" dirty="0" smtClean="0"/>
              <a:t>Interested in:</a:t>
            </a:r>
          </a:p>
          <a:p>
            <a:pPr lvl="1"/>
            <a:r>
              <a:rPr lang="en-GB" dirty="0" smtClean="0"/>
              <a:t>Natural Flood Management (NFM)</a:t>
            </a:r>
            <a:endParaRPr lang="en-GB" dirty="0"/>
          </a:p>
          <a:p>
            <a:pPr lvl="1"/>
            <a:endParaRPr lang="en-GB" dirty="0" smtClean="0"/>
          </a:p>
          <a:p>
            <a:pPr lvl="1"/>
            <a:r>
              <a:rPr lang="en-GB" dirty="0" smtClean="0"/>
              <a:t>Computational Modelling</a:t>
            </a:r>
          </a:p>
          <a:p>
            <a:pPr lvl="1"/>
            <a:endParaRPr lang="en-GB"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041" y="1600200"/>
            <a:ext cx="2868176" cy="21030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397" y="4396209"/>
            <a:ext cx="5000820" cy="1912516"/>
          </a:xfrm>
          <a:prstGeom prst="rect">
            <a:avLst/>
          </a:prstGeom>
        </p:spPr>
      </p:pic>
      <p:sp>
        <p:nvSpPr>
          <p:cNvPr id="6" name="TextBox 5"/>
          <p:cNvSpPr txBox="1"/>
          <p:nvPr/>
        </p:nvSpPr>
        <p:spPr>
          <a:xfrm>
            <a:off x="5699342" y="6413326"/>
            <a:ext cx="2192055" cy="369332"/>
          </a:xfrm>
          <a:prstGeom prst="rect">
            <a:avLst/>
          </a:prstGeom>
          <a:noFill/>
        </p:spPr>
        <p:txBody>
          <a:bodyPr wrap="square" rtlCol="0">
            <a:spAutoFit/>
          </a:bodyPr>
          <a:lstStyle/>
          <a:p>
            <a:r>
              <a:rPr lang="en-US" dirty="0"/>
              <a:t>(</a:t>
            </a:r>
            <a:r>
              <a:rPr lang="en-US" dirty="0" err="1" smtClean="0"/>
              <a:t>Kvocka</a:t>
            </a:r>
            <a:r>
              <a:rPr lang="en-US" dirty="0" smtClean="0"/>
              <a:t>, D. 2016)</a:t>
            </a:r>
            <a:endParaRPr lang="en-US" dirty="0"/>
          </a:p>
        </p:txBody>
      </p:sp>
    </p:spTree>
    <p:extLst>
      <p:ext uri="{BB962C8B-B14F-4D97-AF65-F5344CB8AC3E}">
        <p14:creationId xmlns:p14="http://schemas.microsoft.com/office/powerpoint/2010/main" val="27672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NFM in the UK</a:t>
            </a:r>
            <a:endParaRPr lang="en-GB" dirty="0"/>
          </a:p>
        </p:txBody>
      </p:sp>
      <p:sp>
        <p:nvSpPr>
          <p:cNvPr id="3" name="Content Placeholder 2"/>
          <p:cNvSpPr>
            <a:spLocks noGrp="1"/>
          </p:cNvSpPr>
          <p:nvPr>
            <p:ph idx="1"/>
          </p:nvPr>
        </p:nvSpPr>
        <p:spPr>
          <a:xfrm>
            <a:off x="457200" y="985737"/>
            <a:ext cx="4040155" cy="4525963"/>
          </a:xfrm>
        </p:spPr>
        <p:txBody>
          <a:bodyPr/>
          <a:lstStyle/>
          <a:p>
            <a:r>
              <a:rPr lang="en-GB" dirty="0" smtClean="0"/>
              <a:t>Typical situations: </a:t>
            </a:r>
          </a:p>
          <a:p>
            <a:pPr lvl="1"/>
            <a:r>
              <a:rPr lang="en-GB" dirty="0" smtClean="0"/>
              <a:t>Previous land management has enhanced flood risk</a:t>
            </a:r>
          </a:p>
          <a:p>
            <a:pPr lvl="1"/>
            <a:r>
              <a:rPr lang="en-GB" dirty="0" smtClean="0"/>
              <a:t>Steep sloped</a:t>
            </a:r>
          </a:p>
          <a:p>
            <a:pPr lvl="1"/>
            <a:r>
              <a:rPr lang="en-GB" dirty="0" smtClean="0"/>
              <a:t>Areas prone to ‘flash flooding’</a:t>
            </a:r>
          </a:p>
          <a:p>
            <a:pPr lvl="1"/>
            <a:r>
              <a:rPr lang="en-GB" dirty="0" smtClean="0"/>
              <a:t>Cost/ benefit analysis show ‘hard engineered’ solutions not viable</a:t>
            </a:r>
          </a:p>
          <a:p>
            <a:pPr lvl="1"/>
            <a:endParaRPr lang="en-GB" dirty="0"/>
          </a:p>
          <a:p>
            <a:endParaRPr lang="en-GB"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960" y="1697466"/>
            <a:ext cx="3087979" cy="21657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273" y="4143009"/>
            <a:ext cx="3433666" cy="2062211"/>
          </a:xfrm>
          <a:prstGeom prst="rect">
            <a:avLst/>
          </a:prstGeom>
        </p:spPr>
      </p:pic>
    </p:spTree>
    <p:extLst>
      <p:ext uri="{BB962C8B-B14F-4D97-AF65-F5344CB8AC3E}">
        <p14:creationId xmlns:p14="http://schemas.microsoft.com/office/powerpoint/2010/main" val="187381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641"/>
            <a:ext cx="8229600" cy="1143000"/>
          </a:xfrm>
        </p:spPr>
        <p:txBody>
          <a:bodyPr/>
          <a:lstStyle/>
          <a:p>
            <a:r>
              <a:rPr lang="en-GB" dirty="0" smtClean="0"/>
              <a:t>What is the reasoning to  my modelling approach? </a:t>
            </a:r>
            <a:endParaRPr lang="en-GB" dirty="0"/>
          </a:p>
        </p:txBody>
      </p:sp>
      <p:sp>
        <p:nvSpPr>
          <p:cNvPr id="3" name="Content Placeholder 2"/>
          <p:cNvSpPr>
            <a:spLocks noGrp="1"/>
          </p:cNvSpPr>
          <p:nvPr>
            <p:ph idx="1"/>
          </p:nvPr>
        </p:nvSpPr>
        <p:spPr>
          <a:xfrm>
            <a:off x="249714" y="1668159"/>
            <a:ext cx="3762450" cy="4525963"/>
          </a:xfrm>
        </p:spPr>
        <p:txBody>
          <a:bodyPr/>
          <a:lstStyle/>
          <a:p>
            <a:r>
              <a:rPr lang="en-GB" dirty="0" smtClean="0"/>
              <a:t>Previous work has shown: </a:t>
            </a:r>
            <a:endParaRPr lang="en-GB" dirty="0"/>
          </a:p>
          <a:p>
            <a:pPr lvl="1"/>
            <a:r>
              <a:rPr lang="en-GB" dirty="0" smtClean="0"/>
              <a:t>Under prediction of peak water levels can occur in short, steep catchments </a:t>
            </a:r>
          </a:p>
          <a:p>
            <a:pPr lvl="1"/>
            <a:r>
              <a:rPr lang="en-GB" dirty="0" smtClean="0"/>
              <a:t>Different models are required for different situations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265" y="2175750"/>
            <a:ext cx="2390850" cy="30097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164" y="2049133"/>
            <a:ext cx="2276491" cy="3262971"/>
          </a:xfrm>
          <a:prstGeom prst="rect">
            <a:avLst/>
          </a:prstGeom>
        </p:spPr>
      </p:pic>
      <p:sp>
        <p:nvSpPr>
          <p:cNvPr id="6" name="TextBox 5"/>
          <p:cNvSpPr txBox="1"/>
          <p:nvPr/>
        </p:nvSpPr>
        <p:spPr>
          <a:xfrm>
            <a:off x="4247210" y="5383781"/>
            <a:ext cx="2192055" cy="369332"/>
          </a:xfrm>
          <a:prstGeom prst="rect">
            <a:avLst/>
          </a:prstGeom>
          <a:noFill/>
        </p:spPr>
        <p:txBody>
          <a:bodyPr wrap="square" rtlCol="0">
            <a:spAutoFit/>
          </a:bodyPr>
          <a:lstStyle/>
          <a:p>
            <a:r>
              <a:rPr lang="en-US" dirty="0"/>
              <a:t>(</a:t>
            </a:r>
            <a:r>
              <a:rPr lang="en-US" dirty="0" err="1" smtClean="0"/>
              <a:t>Kvocka</a:t>
            </a:r>
            <a:r>
              <a:rPr lang="en-US" dirty="0" smtClean="0"/>
              <a:t>, D. 2016)</a:t>
            </a:r>
            <a:endParaRPr lang="en-US" dirty="0"/>
          </a:p>
        </p:txBody>
      </p:sp>
    </p:spTree>
    <p:extLst>
      <p:ext uri="{BB962C8B-B14F-4D97-AF65-F5344CB8AC3E}">
        <p14:creationId xmlns:p14="http://schemas.microsoft.com/office/powerpoint/2010/main" val="145511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what is my model? </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0312" y="1600200"/>
                <a:ext cx="8680537" cy="4525963"/>
              </a:xfrm>
            </p:spPr>
            <p:txBody>
              <a:bodyPr/>
              <a:lstStyle/>
              <a:p>
                <a:r>
                  <a:rPr lang="en-GB" dirty="0" smtClean="0"/>
                  <a:t>One dimensional shock capturing model based on the St Venant equations  </a:t>
                </a:r>
              </a:p>
              <a:p>
                <a:r>
                  <a:rPr lang="en-GB" dirty="0" smtClean="0"/>
                  <a:t>MacCormack algorithm with a TVD term added: </a:t>
                </a:r>
              </a:p>
              <a:p>
                <a:pPr lvl="1"/>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charset="0"/>
                          </a:rPr>
                          <m:t>𝑈𝑃𝑟𝑒𝑑𝑖𝑐𝑡𝑜𝑟</m:t>
                        </m:r>
                      </m:e>
                      <m:sub>
                        <m:r>
                          <a:rPr lang="en-US" sz="2000" i="1">
                            <a:latin typeface="Cambria Math" charset="0"/>
                          </a:rPr>
                          <m:t>𝑛</m:t>
                        </m:r>
                      </m:sub>
                      <m:sup>
                        <m:r>
                          <a:rPr lang="en-US" sz="2000" i="1">
                            <a:latin typeface="Cambria Math" charset="0"/>
                          </a:rPr>
                          <m:t>𝑡</m:t>
                        </m:r>
                        <m:r>
                          <a:rPr lang="en-US" sz="2000" i="1">
                            <a:latin typeface="Cambria Math" charset="0"/>
                          </a:rPr>
                          <m:t>+1</m:t>
                        </m:r>
                      </m:sup>
                    </m:sSubSup>
                    <m:r>
                      <a:rPr lang="en-US" sz="2000" i="1">
                        <a:latin typeface="Cambria Math" charset="0"/>
                      </a:rPr>
                      <m:t>=</m:t>
                    </m:r>
                    <m:sSubSup>
                      <m:sSubSupPr>
                        <m:ctrlPr>
                          <a:rPr lang="en-US" sz="2000" i="1">
                            <a:latin typeface="Cambria Math" panose="02040503050406030204" pitchFamily="18" charset="0"/>
                          </a:rPr>
                        </m:ctrlPr>
                      </m:sSubSupPr>
                      <m:e>
                        <m:r>
                          <a:rPr lang="en-US" sz="2000" i="1">
                            <a:latin typeface="Cambria Math" charset="0"/>
                          </a:rPr>
                          <m:t>𝑈</m:t>
                        </m:r>
                      </m:e>
                      <m:sub>
                        <m:r>
                          <a:rPr lang="en-US" sz="2000" i="1">
                            <a:latin typeface="Cambria Math" charset="0"/>
                          </a:rPr>
                          <m:t>𝑛</m:t>
                        </m:r>
                      </m:sub>
                      <m:sup>
                        <m:r>
                          <a:rPr lang="en-US" sz="2000" i="1">
                            <a:latin typeface="Cambria Math" charset="0"/>
                          </a:rPr>
                          <m:t>𝑡</m:t>
                        </m:r>
                        <m:r>
                          <a:rPr lang="en-US" sz="2000" i="1">
                            <a:latin typeface="Cambria Math" charset="0"/>
                          </a:rPr>
                          <m:t>+1</m:t>
                        </m:r>
                      </m:sup>
                    </m:sSubSup>
                    <m:r>
                      <a:rPr lang="en-US" sz="2000" i="1">
                        <a:latin typeface="Cambria Math" charset="0"/>
                      </a:rPr>
                      <m:t>+</m:t>
                    </m:r>
                    <m:f>
                      <m:fPr>
                        <m:ctrlPr>
                          <a:rPr lang="mr-IN" sz="2000" i="1">
                            <a:latin typeface="Cambria Math" panose="02040503050406030204" pitchFamily="18" charset="0"/>
                          </a:rPr>
                        </m:ctrlPr>
                      </m:fPr>
                      <m:num>
                        <m:r>
                          <a:rPr lang="mr-IN" sz="2000" i="1">
                            <a:latin typeface="Cambria Math" charset="0"/>
                            <a:ea typeface="Cambria Math" charset="0"/>
                            <a:cs typeface="Cambria Math" charset="0"/>
                          </a:rPr>
                          <m:t>∆</m:t>
                        </m:r>
                        <m:r>
                          <a:rPr lang="en-US" sz="2000" i="1">
                            <a:latin typeface="Cambria Math" charset="0"/>
                            <a:ea typeface="Cambria Math" charset="0"/>
                            <a:cs typeface="Cambria Math" charset="0"/>
                          </a:rPr>
                          <m:t>𝑡</m:t>
                        </m:r>
                      </m:num>
                      <m:den>
                        <m:r>
                          <a:rPr lang="mr-IN" sz="2000" i="1">
                            <a:latin typeface="Cambria Math" charset="0"/>
                            <a:ea typeface="Cambria Math" charset="0"/>
                            <a:cs typeface="Cambria Math" charset="0"/>
                          </a:rPr>
                          <m:t>∆</m:t>
                        </m:r>
                        <m:r>
                          <a:rPr lang="en-US" sz="2000" i="1">
                            <a:latin typeface="Cambria Math" charset="0"/>
                            <a:ea typeface="Cambria Math" charset="0"/>
                            <a:cs typeface="Cambria Math" charset="0"/>
                          </a:rPr>
                          <m:t>𝑥</m:t>
                        </m:r>
                      </m:den>
                    </m:f>
                    <m:d>
                      <m:dPr>
                        <m:begChr m:val="["/>
                        <m:endChr m:val="]"/>
                        <m:ctrlPr>
                          <a:rPr lang="mr-IN" sz="2000" i="1">
                            <a:latin typeface="Cambria Math" panose="02040503050406030204" pitchFamily="18" charset="0"/>
                          </a:rPr>
                        </m:ctrlPr>
                      </m:dPr>
                      <m:e>
                        <m:d>
                          <m:dPr>
                            <m:ctrlPr>
                              <a:rPr lang="en-US" sz="2000" i="1">
                                <a:latin typeface="Cambria Math" panose="02040503050406030204" pitchFamily="18" charset="0"/>
                              </a:rPr>
                            </m:ctrlPr>
                          </m:dPr>
                          <m:e>
                            <m:r>
                              <a:rPr lang="en-US" sz="2000" i="1">
                                <a:latin typeface="Cambria Math" charset="0"/>
                              </a:rPr>
                              <m:t>1−</m:t>
                            </m:r>
                            <m:r>
                              <a:rPr lang="en-US" sz="2000" i="1">
                                <a:latin typeface="Cambria Math" charset="0"/>
                                <a:ea typeface="Cambria Math" charset="0"/>
                                <a:cs typeface="Cambria Math" charset="0"/>
                              </a:rPr>
                              <m:t>𝜀</m:t>
                            </m:r>
                          </m:e>
                        </m:d>
                        <m:sSubSup>
                          <m:sSubSupPr>
                            <m:ctrlPr>
                              <a:rPr lang="en-US" sz="2000" i="1">
                                <a:latin typeface="Cambria Math" panose="02040503050406030204" pitchFamily="18" charset="0"/>
                              </a:rPr>
                            </m:ctrlPr>
                          </m:sSubSupPr>
                          <m:e>
                            <m:r>
                              <a:rPr lang="en-US" sz="2000" i="1">
                                <a:latin typeface="Cambria Math" charset="0"/>
                              </a:rPr>
                              <m:t>𝐹</m:t>
                            </m:r>
                          </m:e>
                          <m:sub>
                            <m:r>
                              <a:rPr lang="en-US" sz="2000" i="1">
                                <a:latin typeface="Cambria Math" charset="0"/>
                              </a:rPr>
                              <m:t>𝑛</m:t>
                            </m:r>
                            <m:r>
                              <a:rPr lang="en-US" sz="2000" i="1">
                                <a:latin typeface="Cambria Math" charset="0"/>
                              </a:rPr>
                              <m:t>+1</m:t>
                            </m:r>
                          </m:sub>
                          <m:sup>
                            <m:r>
                              <a:rPr lang="en-US" sz="2000" i="1">
                                <a:latin typeface="Cambria Math" charset="0"/>
                              </a:rPr>
                              <m:t>𝑡</m:t>
                            </m:r>
                          </m:sup>
                        </m:sSubSup>
                        <m:r>
                          <a:rPr lang="en-US" sz="2000" i="1">
                            <a:latin typeface="Cambria Math" charset="0"/>
                            <a:ea typeface="Cambria Math" charset="0"/>
                            <a:cs typeface="Cambria Math" charset="0"/>
                          </a:rPr>
                          <m:t>−</m:t>
                        </m:r>
                        <m:d>
                          <m:dPr>
                            <m:ctrlPr>
                              <a:rPr lang="en-US" sz="2000" i="1">
                                <a:latin typeface="Cambria Math" panose="02040503050406030204" pitchFamily="18" charset="0"/>
                                <a:ea typeface="Cambria Math" charset="0"/>
                                <a:cs typeface="Cambria Math" charset="0"/>
                              </a:rPr>
                            </m:ctrlPr>
                          </m:dPr>
                          <m:e>
                            <m:r>
                              <a:rPr lang="en-US" sz="2000" i="1">
                                <a:latin typeface="Cambria Math" charset="0"/>
                                <a:ea typeface="Cambria Math" charset="0"/>
                                <a:cs typeface="Cambria Math" charset="0"/>
                              </a:rPr>
                              <m:t>1−2</m:t>
                            </m:r>
                            <m:r>
                              <a:rPr lang="en-US" sz="2000" i="1">
                                <a:latin typeface="Cambria Math" charset="0"/>
                                <a:ea typeface="Cambria Math" charset="0"/>
                                <a:cs typeface="Cambria Math" charset="0"/>
                              </a:rPr>
                              <m:t>𝜀</m:t>
                            </m:r>
                          </m:e>
                        </m:d>
                        <m:sSubSup>
                          <m:sSubSupPr>
                            <m:ctrlPr>
                              <a:rPr lang="en-US" sz="2000" i="1">
                                <a:latin typeface="Cambria Math" panose="02040503050406030204" pitchFamily="18" charset="0"/>
                              </a:rPr>
                            </m:ctrlPr>
                          </m:sSubSupPr>
                          <m:e>
                            <m:r>
                              <a:rPr lang="en-US" sz="2000" i="1">
                                <a:latin typeface="Cambria Math" charset="0"/>
                              </a:rPr>
                              <m:t>𝐹</m:t>
                            </m:r>
                          </m:e>
                          <m:sub>
                            <m:r>
                              <a:rPr lang="en-US" sz="2000" i="1">
                                <a:latin typeface="Cambria Math" charset="0"/>
                              </a:rPr>
                              <m:t>𝑛</m:t>
                            </m:r>
                          </m:sub>
                          <m:sup>
                            <m:r>
                              <a:rPr lang="en-US" sz="2000" i="1">
                                <a:latin typeface="Cambria Math" charset="0"/>
                              </a:rPr>
                              <m:t>𝑡</m:t>
                            </m:r>
                          </m:sup>
                        </m:sSubSup>
                        <m:r>
                          <a:rPr lang="en-US" sz="2000" i="1">
                            <a:latin typeface="Cambria Math" charset="0"/>
                            <a:ea typeface="Cambria Math" charset="0"/>
                            <a:cs typeface="Cambria Math" charset="0"/>
                          </a:rPr>
                          <m:t>−</m:t>
                        </m:r>
                        <m:r>
                          <a:rPr lang="en-US" sz="2000" i="1">
                            <a:latin typeface="Cambria Math" charset="0"/>
                            <a:ea typeface="Cambria Math" charset="0"/>
                            <a:cs typeface="Cambria Math" charset="0"/>
                          </a:rPr>
                          <m:t>𝜀</m:t>
                        </m:r>
                        <m:sSubSup>
                          <m:sSubSupPr>
                            <m:ctrlPr>
                              <a:rPr lang="en-US" sz="2000" i="1">
                                <a:latin typeface="Cambria Math" panose="02040503050406030204" pitchFamily="18" charset="0"/>
                              </a:rPr>
                            </m:ctrlPr>
                          </m:sSubSupPr>
                          <m:e>
                            <m:r>
                              <a:rPr lang="en-US" sz="2000" i="1">
                                <a:latin typeface="Cambria Math" charset="0"/>
                              </a:rPr>
                              <m:t>𝐹</m:t>
                            </m:r>
                          </m:e>
                          <m:sub>
                            <m:r>
                              <a:rPr lang="en-US" sz="2000" i="1">
                                <a:latin typeface="Cambria Math" charset="0"/>
                              </a:rPr>
                              <m:t>𝑛</m:t>
                            </m:r>
                            <m:r>
                              <a:rPr lang="en-US" sz="2000" i="1">
                                <a:latin typeface="Cambria Math" charset="0"/>
                              </a:rPr>
                              <m:t>−1</m:t>
                            </m:r>
                          </m:sub>
                          <m:sup>
                            <m:r>
                              <a:rPr lang="en-US" sz="2000" i="1">
                                <a:latin typeface="Cambria Math" charset="0"/>
                              </a:rPr>
                              <m:t>𝑡</m:t>
                            </m:r>
                          </m:sup>
                        </m:sSubSup>
                      </m:e>
                    </m:d>
                    <m:r>
                      <a:rPr lang="en-US" sz="2000" i="1">
                        <a:latin typeface="Cambria Math" charset="0"/>
                      </a:rPr>
                      <m:t>+ </m:t>
                    </m:r>
                    <m:r>
                      <a:rPr lang="en-US" sz="2000" b="0" i="1" smtClean="0">
                        <a:latin typeface="Cambria Math" charset="0"/>
                      </a:rPr>
                      <m:t>                                   </m:t>
                    </m:r>
                    <m:r>
                      <a:rPr lang="en-US" sz="2000" i="1">
                        <a:latin typeface="Cambria Math" charset="0"/>
                        <a:ea typeface="Cambria Math" charset="0"/>
                        <a:cs typeface="Cambria Math" charset="0"/>
                      </a:rPr>
                      <m:t>∆</m:t>
                    </m:r>
                    <m:r>
                      <a:rPr lang="en-US" sz="2000" i="1">
                        <a:latin typeface="Cambria Math" charset="0"/>
                        <a:ea typeface="Cambria Math" charset="0"/>
                        <a:cs typeface="Cambria Math" charset="0"/>
                      </a:rPr>
                      <m:t>𝑡</m:t>
                    </m:r>
                    <m:sSubSup>
                      <m:sSubSupPr>
                        <m:ctrlPr>
                          <a:rPr lang="en-US" sz="2000" i="1">
                            <a:latin typeface="Cambria Math" panose="02040503050406030204" pitchFamily="18" charset="0"/>
                          </a:rPr>
                        </m:ctrlPr>
                      </m:sSubSupPr>
                      <m:e>
                        <m:r>
                          <a:rPr lang="en-US" sz="2000" i="1">
                            <a:latin typeface="Cambria Math" charset="0"/>
                          </a:rPr>
                          <m:t>𝐻</m:t>
                        </m:r>
                      </m:e>
                      <m:sub>
                        <m:r>
                          <a:rPr lang="en-US" sz="2000" i="1">
                            <a:latin typeface="Cambria Math" charset="0"/>
                          </a:rPr>
                          <m:t>𝑛</m:t>
                        </m:r>
                      </m:sub>
                      <m:sup>
                        <m:r>
                          <a:rPr lang="en-US" sz="2000" i="1">
                            <a:latin typeface="Cambria Math" charset="0"/>
                          </a:rPr>
                          <m:t>𝑡</m:t>
                        </m:r>
                      </m:sup>
                    </m:sSubSup>
                  </m:oMath>
                </a14:m>
                <a:endParaRPr lang="en-GB" sz="4400" dirty="0" smtClean="0"/>
              </a:p>
              <a:p>
                <a:pPr lvl="1"/>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charset="0"/>
                          </a:rPr>
                          <m:t>𝑈𝐶𝑜𝑟𝑟𝑒𝑐𝑡𝑜𝑟</m:t>
                        </m:r>
                      </m:e>
                      <m:sub>
                        <m:r>
                          <a:rPr lang="en-US" sz="2000" i="1">
                            <a:latin typeface="Cambria Math" charset="0"/>
                          </a:rPr>
                          <m:t>𝑛</m:t>
                        </m:r>
                      </m:sub>
                      <m:sup>
                        <m:r>
                          <a:rPr lang="en-US" sz="2000" i="1">
                            <a:latin typeface="Cambria Math" charset="0"/>
                          </a:rPr>
                          <m:t>𝑡</m:t>
                        </m:r>
                        <m:r>
                          <a:rPr lang="en-US" sz="2000" i="1">
                            <a:latin typeface="Cambria Math" charset="0"/>
                          </a:rPr>
                          <m:t>+1</m:t>
                        </m:r>
                      </m:sup>
                    </m:sSubSup>
                    <m:r>
                      <a:rPr lang="en-US" sz="2000" i="1">
                        <a:latin typeface="Cambria Math" charset="0"/>
                      </a:rPr>
                      <m:t>=</m:t>
                    </m:r>
                    <m:sSubSup>
                      <m:sSubSupPr>
                        <m:ctrlPr>
                          <a:rPr lang="en-US" sz="2000" i="1">
                            <a:latin typeface="Cambria Math" panose="02040503050406030204" pitchFamily="18" charset="0"/>
                          </a:rPr>
                        </m:ctrlPr>
                      </m:sSubSupPr>
                      <m:e>
                        <m:r>
                          <a:rPr lang="en-US" sz="2000" i="1">
                            <a:latin typeface="Cambria Math" charset="0"/>
                          </a:rPr>
                          <m:t>0.5(</m:t>
                        </m:r>
                        <m:r>
                          <a:rPr lang="en-US" sz="2000" i="1">
                            <a:latin typeface="Cambria Math" charset="0"/>
                          </a:rPr>
                          <m:t>𝑈</m:t>
                        </m:r>
                      </m:e>
                      <m:sub>
                        <m:r>
                          <a:rPr lang="en-US" sz="2000" i="1">
                            <a:latin typeface="Cambria Math" charset="0"/>
                          </a:rPr>
                          <m:t>𝑛</m:t>
                        </m:r>
                      </m:sub>
                      <m:sup>
                        <m:r>
                          <a:rPr lang="en-US" sz="2000" i="1">
                            <a:latin typeface="Cambria Math" charset="0"/>
                          </a:rPr>
                          <m:t>𝑡</m:t>
                        </m:r>
                      </m:sup>
                    </m:sSubSup>
                    <m:r>
                      <a:rPr lang="en-US" sz="2000" i="1">
                        <a:latin typeface="Cambria Math" charset="0"/>
                      </a:rPr>
                      <m:t>+</m:t>
                    </m:r>
                    <m:sSubSup>
                      <m:sSubSupPr>
                        <m:ctrlPr>
                          <a:rPr lang="en-US" sz="2000" i="1">
                            <a:latin typeface="Cambria Math" panose="02040503050406030204" pitchFamily="18" charset="0"/>
                          </a:rPr>
                        </m:ctrlPr>
                      </m:sSubSupPr>
                      <m:e>
                        <m:r>
                          <a:rPr lang="en-US" sz="2000" i="1">
                            <a:latin typeface="Cambria Math" charset="0"/>
                          </a:rPr>
                          <m:t>𝑈𝑃𝑟</m:t>
                        </m:r>
                      </m:e>
                      <m:sub>
                        <m:r>
                          <a:rPr lang="en-US" sz="2000" i="1">
                            <a:latin typeface="Cambria Math" charset="0"/>
                          </a:rPr>
                          <m:t>𝑛</m:t>
                        </m:r>
                      </m:sub>
                      <m:sup>
                        <m:r>
                          <a:rPr lang="en-US" sz="2000" i="1">
                            <a:latin typeface="Cambria Math" charset="0"/>
                          </a:rPr>
                          <m:t>𝑡</m:t>
                        </m:r>
                        <m:r>
                          <a:rPr lang="en-US" sz="2000" i="1">
                            <a:latin typeface="Cambria Math" charset="0"/>
                          </a:rPr>
                          <m:t>+1</m:t>
                        </m:r>
                      </m:sup>
                    </m:sSubSup>
                    <m:r>
                      <a:rPr lang="en-US" sz="2000" i="1">
                        <a:latin typeface="Cambria Math" charset="0"/>
                      </a:rPr>
                      <m:t>)+</m:t>
                    </m:r>
                    <m:f>
                      <m:fPr>
                        <m:ctrlPr>
                          <a:rPr lang="mr-IN" sz="2000" i="1">
                            <a:latin typeface="Cambria Math" panose="02040503050406030204" pitchFamily="18" charset="0"/>
                          </a:rPr>
                        </m:ctrlPr>
                      </m:fPr>
                      <m:num>
                        <m:r>
                          <a:rPr lang="mr-IN" sz="2000" i="1">
                            <a:latin typeface="Cambria Math" charset="0"/>
                            <a:ea typeface="Cambria Math" charset="0"/>
                            <a:cs typeface="Cambria Math" charset="0"/>
                          </a:rPr>
                          <m:t>∆</m:t>
                        </m:r>
                        <m:r>
                          <a:rPr lang="en-US" sz="2000" i="1">
                            <a:latin typeface="Cambria Math" charset="0"/>
                            <a:ea typeface="Cambria Math" charset="0"/>
                            <a:cs typeface="Cambria Math" charset="0"/>
                          </a:rPr>
                          <m:t>𝑡</m:t>
                        </m:r>
                      </m:num>
                      <m:den>
                        <m:r>
                          <a:rPr lang="en-US" sz="2000" i="1">
                            <a:latin typeface="Cambria Math" charset="0"/>
                            <a:ea typeface="Cambria Math" charset="0"/>
                            <a:cs typeface="Cambria Math" charset="0"/>
                          </a:rPr>
                          <m:t>2</m:t>
                        </m:r>
                        <m:r>
                          <a:rPr lang="mr-IN" sz="2000" i="1">
                            <a:latin typeface="Cambria Math" charset="0"/>
                            <a:ea typeface="Cambria Math" charset="0"/>
                            <a:cs typeface="Cambria Math" charset="0"/>
                          </a:rPr>
                          <m:t>∆</m:t>
                        </m:r>
                        <m:r>
                          <a:rPr lang="en-US" sz="2000" i="1">
                            <a:latin typeface="Cambria Math" charset="0"/>
                            <a:ea typeface="Cambria Math" charset="0"/>
                            <a:cs typeface="Cambria Math" charset="0"/>
                          </a:rPr>
                          <m:t>𝑥</m:t>
                        </m:r>
                      </m:den>
                    </m:f>
                    <m:d>
                      <m:dPr>
                        <m:begChr m:val="["/>
                        <m:endChr m:val="]"/>
                        <m:ctrlPr>
                          <a:rPr lang="mr-IN" sz="2000" i="1">
                            <a:latin typeface="Cambria Math" panose="02040503050406030204" pitchFamily="18" charset="0"/>
                          </a:rPr>
                        </m:ctrlPr>
                      </m:dPr>
                      <m:e>
                        <m:r>
                          <a:rPr lang="en-US" sz="2000" i="1">
                            <a:latin typeface="Cambria Math" charset="0"/>
                            <a:ea typeface="Cambria Math" charset="0"/>
                            <a:cs typeface="Cambria Math" charset="0"/>
                          </a:rPr>
                          <m:t>𝜀</m:t>
                        </m:r>
                        <m:sSubSup>
                          <m:sSubSupPr>
                            <m:ctrlPr>
                              <a:rPr lang="en-US" sz="2000" i="1">
                                <a:latin typeface="Cambria Math" panose="02040503050406030204" pitchFamily="18" charset="0"/>
                              </a:rPr>
                            </m:ctrlPr>
                          </m:sSubSupPr>
                          <m:e>
                            <m:r>
                              <a:rPr lang="en-US" sz="2000" i="1">
                                <a:latin typeface="Cambria Math" charset="0"/>
                              </a:rPr>
                              <m:t>𝐹𝑃𝑟</m:t>
                            </m:r>
                          </m:e>
                          <m:sub>
                            <m:r>
                              <a:rPr lang="en-US" sz="2000" i="1">
                                <a:latin typeface="Cambria Math" charset="0"/>
                              </a:rPr>
                              <m:t>𝑛</m:t>
                            </m:r>
                            <m:r>
                              <a:rPr lang="en-US" sz="2000" i="1">
                                <a:latin typeface="Cambria Math" charset="0"/>
                              </a:rPr>
                              <m:t>+1</m:t>
                            </m:r>
                          </m:sub>
                          <m:sup>
                            <m:r>
                              <a:rPr lang="en-US" sz="2000" i="1">
                                <a:latin typeface="Cambria Math" charset="0"/>
                              </a:rPr>
                              <m:t>𝑡</m:t>
                            </m:r>
                          </m:sup>
                        </m:sSubSup>
                        <m:r>
                          <a:rPr lang="en-US" sz="2000" i="1">
                            <a:latin typeface="Cambria Math" charset="0"/>
                          </a:rPr>
                          <m:t>+</m:t>
                        </m:r>
                        <m:d>
                          <m:dPr>
                            <m:ctrlPr>
                              <a:rPr lang="en-US" sz="2000" i="1">
                                <a:latin typeface="Cambria Math" panose="02040503050406030204" pitchFamily="18" charset="0"/>
                              </a:rPr>
                            </m:ctrlPr>
                          </m:dPr>
                          <m:e>
                            <m:r>
                              <a:rPr lang="en-US" sz="2000" i="1">
                                <a:latin typeface="Cambria Math" charset="0"/>
                              </a:rPr>
                              <m:t>1−</m:t>
                            </m:r>
                            <m:r>
                              <a:rPr lang="en-US" sz="2000" b="0" i="1" smtClean="0">
                                <a:latin typeface="Cambria Math" charset="0"/>
                              </a:rPr>
                              <m:t>                                    </m:t>
                            </m:r>
                            <m:r>
                              <a:rPr lang="en-US" sz="2000" i="1">
                                <a:latin typeface="Cambria Math" charset="0"/>
                              </a:rPr>
                              <m:t>2</m:t>
                            </m:r>
                            <m:r>
                              <a:rPr lang="en-US" sz="2000" i="1">
                                <a:latin typeface="Cambria Math" charset="0"/>
                                <a:ea typeface="Cambria Math" charset="0"/>
                                <a:cs typeface="Cambria Math" charset="0"/>
                              </a:rPr>
                              <m:t>𝜀</m:t>
                            </m:r>
                          </m:e>
                        </m:d>
                        <m:sSubSup>
                          <m:sSubSupPr>
                            <m:ctrlPr>
                              <a:rPr lang="en-US" sz="2000" i="1">
                                <a:latin typeface="Cambria Math" panose="02040503050406030204" pitchFamily="18" charset="0"/>
                              </a:rPr>
                            </m:ctrlPr>
                          </m:sSubSupPr>
                          <m:e>
                            <m:r>
                              <a:rPr lang="en-US" sz="2000" i="1">
                                <a:latin typeface="Cambria Math" charset="0"/>
                              </a:rPr>
                              <m:t>𝐹𝑃𝑟</m:t>
                            </m:r>
                          </m:e>
                          <m:sub>
                            <m:r>
                              <a:rPr lang="en-US" sz="2000" i="1">
                                <a:latin typeface="Cambria Math" charset="0"/>
                              </a:rPr>
                              <m:t>𝑛</m:t>
                            </m:r>
                          </m:sub>
                          <m:sup>
                            <m:r>
                              <a:rPr lang="en-US" sz="2000" i="1">
                                <a:latin typeface="Cambria Math" charset="0"/>
                              </a:rPr>
                              <m:t>𝑡</m:t>
                            </m:r>
                            <m:r>
                              <a:rPr lang="en-US" sz="2000" i="1">
                                <a:latin typeface="Cambria Math" charset="0"/>
                              </a:rPr>
                              <m:t>+1</m:t>
                            </m:r>
                          </m:sup>
                        </m:sSubSup>
                        <m:r>
                          <a:rPr lang="en-US" sz="2000" i="1">
                            <a:latin typeface="Cambria Math" charset="0"/>
                          </a:rPr>
                          <m:t>+</m:t>
                        </m:r>
                        <m:d>
                          <m:dPr>
                            <m:ctrlPr>
                              <a:rPr lang="en-US" sz="2000" i="1">
                                <a:latin typeface="Cambria Math" panose="02040503050406030204" pitchFamily="18" charset="0"/>
                                <a:ea typeface="Cambria Math" charset="0"/>
                                <a:cs typeface="Cambria Math" charset="0"/>
                              </a:rPr>
                            </m:ctrlPr>
                          </m:dPr>
                          <m:e>
                            <m:r>
                              <a:rPr lang="en-US" sz="2000" i="1">
                                <a:latin typeface="Cambria Math" charset="0"/>
                                <a:ea typeface="Cambria Math" charset="0"/>
                                <a:cs typeface="Cambria Math" charset="0"/>
                              </a:rPr>
                              <m:t>𝜀</m:t>
                            </m:r>
                            <m:r>
                              <a:rPr lang="en-US" sz="2000" i="1">
                                <a:latin typeface="Cambria Math" charset="0"/>
                                <a:ea typeface="Cambria Math" charset="0"/>
                                <a:cs typeface="Cambria Math" charset="0"/>
                              </a:rPr>
                              <m:t>−1</m:t>
                            </m:r>
                          </m:e>
                        </m:d>
                        <m:sSubSup>
                          <m:sSubSupPr>
                            <m:ctrlPr>
                              <a:rPr lang="en-US" sz="2000" i="1">
                                <a:latin typeface="Cambria Math" panose="02040503050406030204" pitchFamily="18" charset="0"/>
                              </a:rPr>
                            </m:ctrlPr>
                          </m:sSubSupPr>
                          <m:e>
                            <m:r>
                              <a:rPr lang="en-US" sz="2000" i="1">
                                <a:latin typeface="Cambria Math" charset="0"/>
                              </a:rPr>
                              <m:t>𝐹𝑃𝑟</m:t>
                            </m:r>
                          </m:e>
                          <m:sub>
                            <m:r>
                              <a:rPr lang="en-US" sz="2000" i="1">
                                <a:latin typeface="Cambria Math" charset="0"/>
                              </a:rPr>
                              <m:t>𝑛</m:t>
                            </m:r>
                            <m:r>
                              <a:rPr lang="en-US" sz="2000" i="1">
                                <a:latin typeface="Cambria Math" charset="0"/>
                              </a:rPr>
                              <m:t>−1</m:t>
                            </m:r>
                          </m:sub>
                          <m:sup>
                            <m:r>
                              <a:rPr lang="en-US" sz="2000" i="1">
                                <a:latin typeface="Cambria Math" charset="0"/>
                              </a:rPr>
                              <m:t>𝑡</m:t>
                            </m:r>
                          </m:sup>
                        </m:sSubSup>
                      </m:e>
                    </m:d>
                    <m:r>
                      <a:rPr lang="en-US" sz="2000" i="1">
                        <a:latin typeface="Cambria Math" charset="0"/>
                      </a:rPr>
                      <m:t>+0.5</m:t>
                    </m:r>
                    <m:r>
                      <a:rPr lang="en-US" sz="2000" i="1">
                        <a:latin typeface="Cambria Math" charset="0"/>
                        <a:ea typeface="Cambria Math" charset="0"/>
                        <a:cs typeface="Cambria Math" charset="0"/>
                      </a:rPr>
                      <m:t>∆</m:t>
                    </m:r>
                    <m:r>
                      <a:rPr lang="en-US" sz="2000" i="1">
                        <a:latin typeface="Cambria Math" charset="0"/>
                        <a:ea typeface="Cambria Math" charset="0"/>
                        <a:cs typeface="Cambria Math" charset="0"/>
                      </a:rPr>
                      <m:t>𝑡</m:t>
                    </m:r>
                    <m:sSubSup>
                      <m:sSubSupPr>
                        <m:ctrlPr>
                          <a:rPr lang="en-US" sz="2000" i="1">
                            <a:latin typeface="Cambria Math" panose="02040503050406030204" pitchFamily="18" charset="0"/>
                          </a:rPr>
                        </m:ctrlPr>
                      </m:sSubSupPr>
                      <m:e>
                        <m:r>
                          <a:rPr lang="en-US" sz="2000" i="1">
                            <a:latin typeface="Cambria Math" charset="0"/>
                          </a:rPr>
                          <m:t>𝐻𝑃𝑟</m:t>
                        </m:r>
                      </m:e>
                      <m:sub>
                        <m:r>
                          <a:rPr lang="en-US" sz="2000" i="1">
                            <a:latin typeface="Cambria Math" charset="0"/>
                          </a:rPr>
                          <m:t>𝑛</m:t>
                        </m:r>
                      </m:sub>
                      <m:sup>
                        <m:r>
                          <a:rPr lang="en-US" sz="2000" i="1">
                            <a:latin typeface="Cambria Math" charset="0"/>
                          </a:rPr>
                          <m:t>𝑡</m:t>
                        </m:r>
                        <m:r>
                          <a:rPr lang="en-US" sz="2000" i="1">
                            <a:latin typeface="Cambria Math" charset="0"/>
                          </a:rPr>
                          <m:t>+1</m:t>
                        </m:r>
                      </m:sup>
                    </m:sSubSup>
                  </m:oMath>
                </a14:m>
                <a:endParaRPr lang="en-GB" sz="4400" dirty="0" smtClean="0"/>
              </a:p>
              <a:p>
                <a:pPr lvl="1"/>
                <a14:m>
                  <m:oMath xmlns:m="http://schemas.openxmlformats.org/officeDocument/2006/math">
                    <m:r>
                      <a:rPr lang="en-US" sz="2000" b="0" i="1" smtClean="0">
                        <a:latin typeface="Cambria Math" charset="0"/>
                      </a:rPr>
                      <m:t>𝑇𝑉𝐷</m:t>
                    </m:r>
                    <m:r>
                      <a:rPr lang="en-US" sz="2000" b="0" i="1" smtClean="0">
                        <a:latin typeface="Cambria Math" charset="0"/>
                      </a:rPr>
                      <m:t>  </m:t>
                    </m:r>
                    <m:r>
                      <a:rPr lang="en-US" sz="2000" b="0" i="1" smtClean="0">
                        <a:latin typeface="Cambria Math" charset="0"/>
                      </a:rPr>
                      <m:t>𝑇𝑒𝑟𝑚</m:t>
                    </m:r>
                    <m:r>
                      <a:rPr lang="en-US" sz="2000" b="0" i="1" smtClean="0">
                        <a:latin typeface="Cambria Math" charset="0"/>
                      </a:rPr>
                      <m:t> : +[</m:t>
                    </m:r>
                    <m:r>
                      <a:rPr lang="en-US" sz="2000" i="1">
                        <a:latin typeface="Cambria Math" charset="0"/>
                      </a:rPr>
                      <m:t>𝐺</m:t>
                    </m:r>
                    <m:r>
                      <a:rPr lang="en-US" sz="2000" i="1">
                        <a:latin typeface="Cambria Math" charset="0"/>
                      </a:rPr>
                      <m:t>(</m:t>
                    </m:r>
                    <m:sSubSup>
                      <m:sSubSupPr>
                        <m:ctrlPr>
                          <a:rPr lang="en-US" sz="2000" i="1">
                            <a:latin typeface="Cambria Math" panose="02040503050406030204" pitchFamily="18" charset="0"/>
                          </a:rPr>
                        </m:ctrlPr>
                      </m:sSubSupPr>
                      <m:e>
                        <m:r>
                          <a:rPr lang="en-US" sz="2000" i="1">
                            <a:latin typeface="Cambria Math" charset="0"/>
                          </a:rPr>
                          <m:t>𝑟</m:t>
                        </m:r>
                      </m:e>
                      <m:sub>
                        <m:r>
                          <a:rPr lang="en-US" sz="2000" i="1">
                            <a:latin typeface="Cambria Math" charset="0"/>
                          </a:rPr>
                          <m:t>𝑖</m:t>
                        </m:r>
                      </m:sub>
                      <m:sup>
                        <m:r>
                          <a:rPr lang="en-US" sz="2000" i="1">
                            <a:latin typeface="Cambria Math" charset="0"/>
                          </a:rPr>
                          <m:t>+</m:t>
                        </m:r>
                      </m:sup>
                    </m:sSubSup>
                  </m:oMath>
                </a14:m>
                <a:r>
                  <a:rPr lang="en-US" sz="2000" dirty="0"/>
                  <a:t>)+G(</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charset="0"/>
                          </a:rPr>
                          <m:t>𝑟</m:t>
                        </m:r>
                      </m:e>
                      <m:sub>
                        <m:r>
                          <a:rPr lang="en-US" sz="2000" i="1">
                            <a:latin typeface="Cambria Math" charset="0"/>
                          </a:rPr>
                          <m:t>𝑖</m:t>
                        </m:r>
                        <m:r>
                          <a:rPr lang="en-US" sz="2000" i="1">
                            <a:latin typeface="Cambria Math" charset="0"/>
                          </a:rPr>
                          <m:t>−1</m:t>
                        </m:r>
                      </m:sub>
                      <m:sup>
                        <m:r>
                          <a:rPr lang="en-US" sz="2000" i="1">
                            <a:latin typeface="Cambria Math" charset="0"/>
                          </a:rPr>
                          <m:t>−</m:t>
                        </m:r>
                      </m:sup>
                    </m:sSubSup>
                    <m:r>
                      <a:rPr lang="en-US" sz="2000" i="1">
                        <a:latin typeface="Cambria Math" charset="0"/>
                      </a:rPr>
                      <m:t>)].</m:t>
                    </m:r>
                    <m:r>
                      <a:rPr lang="en-US" sz="2000" i="1">
                        <a:latin typeface="Cambria Math" charset="0"/>
                        <a:ea typeface="Cambria Math" charset="0"/>
                        <a:cs typeface="Cambria Math" charset="0"/>
                      </a:rPr>
                      <m:t>∆</m:t>
                    </m:r>
                    <m:sSubSup>
                      <m:sSubSupPr>
                        <m:ctrlPr>
                          <a:rPr lang="en-US" sz="2000" i="1">
                            <a:latin typeface="Cambria Math" panose="02040503050406030204" pitchFamily="18" charset="0"/>
                          </a:rPr>
                        </m:ctrlPr>
                      </m:sSubSupPr>
                      <m:e>
                        <m:r>
                          <a:rPr lang="en-US" sz="2000" i="1">
                            <a:latin typeface="Cambria Math" charset="0"/>
                          </a:rPr>
                          <m:t>𝐸</m:t>
                        </m:r>
                      </m:e>
                      <m:sub>
                        <m:r>
                          <a:rPr lang="en-US" sz="2000" i="1">
                            <a:latin typeface="Cambria Math" charset="0"/>
                          </a:rPr>
                          <m:t>𝑖</m:t>
                        </m:r>
                        <m:r>
                          <a:rPr lang="en-US" sz="2000" i="1">
                            <a:latin typeface="Cambria Math" charset="0"/>
                          </a:rPr>
                          <m:t>+0.5</m:t>
                        </m:r>
                      </m:sub>
                      <m:sup>
                        <m:r>
                          <a:rPr lang="en-US" sz="2000" i="1">
                            <a:latin typeface="Cambria Math" charset="0"/>
                          </a:rPr>
                          <m:t>𝑛</m:t>
                        </m:r>
                      </m:sup>
                    </m:sSubSup>
                    <m:r>
                      <a:rPr lang="en-US" sz="2000">
                        <a:latin typeface="Cambria Math" charset="0"/>
                      </a:rPr>
                      <m:t>−</m:t>
                    </m:r>
                    <m:r>
                      <a:rPr lang="en-US" sz="2000" i="1">
                        <a:latin typeface="Cambria Math" charset="0"/>
                      </a:rPr>
                      <m:t>[</m:t>
                    </m:r>
                    <m:r>
                      <a:rPr lang="en-US" sz="2000" i="1">
                        <a:latin typeface="Cambria Math" charset="0"/>
                      </a:rPr>
                      <m:t>𝐺</m:t>
                    </m:r>
                    <m:r>
                      <a:rPr lang="en-US" sz="2000" i="1">
                        <a:latin typeface="Cambria Math" charset="0"/>
                      </a:rPr>
                      <m:t>(</m:t>
                    </m:r>
                    <m:sSubSup>
                      <m:sSubSupPr>
                        <m:ctrlPr>
                          <a:rPr lang="en-US" sz="2000" i="1">
                            <a:latin typeface="Cambria Math" panose="02040503050406030204" pitchFamily="18" charset="0"/>
                          </a:rPr>
                        </m:ctrlPr>
                      </m:sSubSupPr>
                      <m:e>
                        <m:r>
                          <a:rPr lang="en-US" sz="2000" i="1">
                            <a:latin typeface="Cambria Math" charset="0"/>
                          </a:rPr>
                          <m:t>𝑟</m:t>
                        </m:r>
                      </m:e>
                      <m:sub>
                        <m:r>
                          <a:rPr lang="en-US" sz="2000" i="1">
                            <a:latin typeface="Cambria Math" charset="0"/>
                          </a:rPr>
                          <m:t>𝑖</m:t>
                        </m:r>
                        <m:r>
                          <a:rPr lang="en-US" sz="2000" i="1">
                            <a:latin typeface="Cambria Math" charset="0"/>
                          </a:rPr>
                          <m:t>−1</m:t>
                        </m:r>
                      </m:sub>
                      <m:sup>
                        <m:r>
                          <a:rPr lang="en-US" sz="2000" i="1">
                            <a:latin typeface="Cambria Math" charset="0"/>
                          </a:rPr>
                          <m:t>+</m:t>
                        </m:r>
                      </m:sup>
                    </m:sSubSup>
                  </m:oMath>
                </a14:m>
                <a:r>
                  <a:rPr lang="en-US" sz="2000" dirty="0"/>
                  <a:t>)+G(</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charset="0"/>
                          </a:rPr>
                          <m:t>𝑟</m:t>
                        </m:r>
                      </m:e>
                      <m:sub>
                        <m:r>
                          <a:rPr lang="en-US" sz="2000" i="1">
                            <a:latin typeface="Cambria Math" charset="0"/>
                          </a:rPr>
                          <m:t>𝑖</m:t>
                        </m:r>
                      </m:sub>
                      <m:sup>
                        <m:r>
                          <a:rPr lang="en-US" sz="2000" i="1">
                            <a:latin typeface="Cambria Math" charset="0"/>
                          </a:rPr>
                          <m:t>−</m:t>
                        </m:r>
                      </m:sup>
                    </m:sSubSup>
                    <m:r>
                      <a:rPr lang="en-US" sz="2000" i="1">
                        <a:latin typeface="Cambria Math" charset="0"/>
                      </a:rPr>
                      <m:t>)].</m:t>
                    </m:r>
                    <m:r>
                      <a:rPr lang="en-US" sz="2000" i="1">
                        <a:latin typeface="Cambria Math" charset="0"/>
                        <a:ea typeface="Cambria Math" charset="0"/>
                        <a:cs typeface="Cambria Math" charset="0"/>
                      </a:rPr>
                      <m:t>∆</m:t>
                    </m:r>
                    <m:sSubSup>
                      <m:sSubSupPr>
                        <m:ctrlPr>
                          <a:rPr lang="en-US" sz="2000" i="1">
                            <a:latin typeface="Cambria Math" panose="02040503050406030204" pitchFamily="18" charset="0"/>
                          </a:rPr>
                        </m:ctrlPr>
                      </m:sSubSupPr>
                      <m:e>
                        <m:r>
                          <a:rPr lang="en-US" sz="2000" i="1">
                            <a:latin typeface="Cambria Math" charset="0"/>
                          </a:rPr>
                          <m:t>𝐸</m:t>
                        </m:r>
                      </m:e>
                      <m:sub>
                        <m:r>
                          <a:rPr lang="en-US" sz="2000" i="1">
                            <a:latin typeface="Cambria Math" charset="0"/>
                          </a:rPr>
                          <m:t>𝑖</m:t>
                        </m:r>
                        <m:r>
                          <a:rPr lang="en-US" sz="2000" i="1">
                            <a:latin typeface="Cambria Math" charset="0"/>
                          </a:rPr>
                          <m:t>−0.5</m:t>
                        </m:r>
                      </m:sub>
                      <m:sup>
                        <m:r>
                          <a:rPr lang="en-US" sz="2000" i="1">
                            <a:latin typeface="Cambria Math" charset="0"/>
                          </a:rPr>
                          <m:t>𝑛</m:t>
                        </m:r>
                      </m:sup>
                    </m:sSubSup>
                  </m:oMath>
                </a14:m>
                <a:endParaRPr lang="en-GB"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0312" y="1600200"/>
                <a:ext cx="8680537" cy="4525963"/>
              </a:xfrm>
              <a:blipFill rotWithShape="0">
                <a:blip r:embed="rId2"/>
                <a:stretch>
                  <a:fillRect l="-1615" t="-1752"/>
                </a:stretch>
              </a:blipFill>
            </p:spPr>
            <p:txBody>
              <a:bodyPr/>
              <a:lstStyle/>
              <a:p>
                <a:r>
                  <a:rPr lang="en-US">
                    <a:noFill/>
                  </a:rPr>
                  <a:t> </a:t>
                </a:r>
              </a:p>
            </p:txBody>
          </p:sp>
        </mc:Fallback>
      </mc:AlternateContent>
      <p:sp>
        <p:nvSpPr>
          <p:cNvPr id="4" name="TextBox 3"/>
          <p:cNvSpPr txBox="1"/>
          <p:nvPr/>
        </p:nvSpPr>
        <p:spPr>
          <a:xfrm>
            <a:off x="5432612" y="5319632"/>
            <a:ext cx="2868705" cy="369332"/>
          </a:xfrm>
          <a:prstGeom prst="rect">
            <a:avLst/>
          </a:prstGeom>
          <a:noFill/>
        </p:spPr>
        <p:txBody>
          <a:bodyPr wrap="square" rtlCol="0">
            <a:spAutoFit/>
          </a:bodyPr>
          <a:lstStyle/>
          <a:p>
            <a:r>
              <a:rPr lang="en-US" dirty="0" smtClean="0"/>
              <a:t>(Garcia </a:t>
            </a:r>
            <a:r>
              <a:rPr lang="mr-IN" dirty="0" smtClean="0"/>
              <a:t>–</a:t>
            </a:r>
            <a:r>
              <a:rPr lang="en-US" dirty="0" smtClean="0"/>
              <a:t> Navarro, P. 1992)</a:t>
            </a:r>
            <a:endParaRPr lang="en-US" dirty="0"/>
          </a:p>
        </p:txBody>
      </p:sp>
    </p:spTree>
    <p:extLst>
      <p:ext uri="{BB962C8B-B14F-4D97-AF65-F5344CB8AC3E}">
        <p14:creationId xmlns:p14="http://schemas.microsoft.com/office/powerpoint/2010/main" val="136208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results? </a:t>
            </a:r>
            <a:endParaRPr lang="en-US" dirty="0"/>
          </a:p>
        </p:txBody>
      </p:sp>
      <p:sp>
        <p:nvSpPr>
          <p:cNvPr id="3" name="Content Placeholder 2"/>
          <p:cNvSpPr>
            <a:spLocks noGrp="1"/>
          </p:cNvSpPr>
          <p:nvPr>
            <p:ph idx="1"/>
          </p:nvPr>
        </p:nvSpPr>
        <p:spPr>
          <a:xfrm>
            <a:off x="457200" y="1600200"/>
            <a:ext cx="4975412" cy="4525963"/>
          </a:xfrm>
        </p:spPr>
        <p:txBody>
          <a:bodyPr/>
          <a:lstStyle/>
          <a:p>
            <a:r>
              <a:rPr lang="en-US" dirty="0" smtClean="0"/>
              <a:t>Initial results are being calibrated against numerical results from literature</a:t>
            </a:r>
          </a:p>
          <a:p>
            <a:r>
              <a:rPr lang="en-US" dirty="0" smtClean="0"/>
              <a:t>This case is a dam break scenario, which is useful in validating shock capturing models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2977" y="1725706"/>
            <a:ext cx="3583823" cy="2326341"/>
          </a:xfrm>
          <a:prstGeom prst="rect">
            <a:avLst/>
          </a:prstGeom>
        </p:spPr>
      </p:pic>
    </p:spTree>
    <p:extLst>
      <p:ext uri="{BB962C8B-B14F-4D97-AF65-F5344CB8AC3E}">
        <p14:creationId xmlns:p14="http://schemas.microsoft.com/office/powerpoint/2010/main" val="124071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r>
              <a:rPr lang="en-US" dirty="0" smtClean="0"/>
              <a:t>Finish calibrating model against numerical and experimental results</a:t>
            </a:r>
          </a:p>
          <a:p>
            <a:endParaRPr lang="en-US" dirty="0"/>
          </a:p>
          <a:p>
            <a:r>
              <a:rPr lang="en-US" dirty="0" smtClean="0"/>
              <a:t>Apply to case studies which include Natural Flood Management </a:t>
            </a:r>
            <a:r>
              <a:rPr lang="mr-IN" dirty="0" smtClean="0"/>
              <a:t>…</a:t>
            </a:r>
            <a:r>
              <a:rPr lang="en-US" dirty="0" smtClean="0"/>
              <a:t> </a:t>
            </a:r>
            <a:r>
              <a:rPr lang="en-US" dirty="0"/>
              <a:t>o</a:t>
            </a:r>
            <a:r>
              <a:rPr lang="en-US" dirty="0" smtClean="0"/>
              <a:t>pen to collaboration! </a:t>
            </a:r>
            <a:endParaRPr lang="en-US" dirty="0"/>
          </a:p>
        </p:txBody>
      </p:sp>
    </p:spTree>
    <p:extLst>
      <p:ext uri="{BB962C8B-B14F-4D97-AF65-F5344CB8AC3E}">
        <p14:creationId xmlns:p14="http://schemas.microsoft.com/office/powerpoint/2010/main" val="34742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4550</TotalTime>
  <Words>291</Words>
  <Application>Microsoft Office PowerPoint</Application>
  <PresentationFormat>On-screen Show (4:3)</PresentationFormat>
  <Paragraphs>59</Paragraphs>
  <Slides>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Cambria Math</vt:lpstr>
      <vt:lpstr>Mangal</vt:lpstr>
      <vt:lpstr>Wingdings</vt:lpstr>
      <vt:lpstr>Office Theme</vt:lpstr>
      <vt:lpstr>PowerPoint Presentation</vt:lpstr>
      <vt:lpstr>So, where did I start? </vt:lpstr>
      <vt:lpstr>NFM in the UK</vt:lpstr>
      <vt:lpstr>What is the reasoning to  my modelling approach? </vt:lpstr>
      <vt:lpstr>So, what is my model? </vt:lpstr>
      <vt:lpstr>Any results? </vt:lpstr>
      <vt:lpstr>What’s next</vt:lpstr>
    </vt:vector>
  </TitlesOfParts>
  <Company>University of Exeter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Vine</dc:creator>
  <cp:lastModifiedBy>Ford, Deborah</cp:lastModifiedBy>
  <cp:revision>27</cp:revision>
  <dcterms:created xsi:type="dcterms:W3CDTF">2016-02-12T15:52:23Z</dcterms:created>
  <dcterms:modified xsi:type="dcterms:W3CDTF">2017-06-26T11:33:19Z</dcterms:modified>
</cp:coreProperties>
</file>