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2"/>
  </p:notesMasterIdLst>
  <p:sldIdLst>
    <p:sldId id="256" r:id="rId2"/>
    <p:sldId id="258" r:id="rId3"/>
    <p:sldId id="265" r:id="rId4"/>
    <p:sldId id="269" r:id="rId5"/>
    <p:sldId id="263" r:id="rId6"/>
    <p:sldId id="267" r:id="rId7"/>
    <p:sldId id="272" r:id="rId8"/>
    <p:sldId id="268" r:id="rId9"/>
    <p:sldId id="270" r:id="rId10"/>
    <p:sldId id="27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nnessey, Gwyn" initials="HG" lastIdx="1" clrIdx="0">
    <p:extLst/>
  </p:cmAuthor>
  <p:cmAuthor id="2" name="Chris Blenkinsopp" initials="CB" lastIdx="5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4" autoAdjust="0"/>
    <p:restoredTop sz="65859" autoAdjust="0"/>
  </p:normalViewPr>
  <p:slideViewPr>
    <p:cSldViewPr snapToGrid="0">
      <p:cViewPr varScale="1">
        <p:scale>
          <a:sx n="84" d="100"/>
          <a:sy n="84" d="100"/>
        </p:scale>
        <p:origin x="123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2D543-C6CF-498B-890D-D1E2D0539F68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C2826-74E6-4F21-8827-EBC708798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602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1. Climate Change effects.</a:t>
            </a:r>
          </a:p>
          <a:p>
            <a:r>
              <a:rPr lang="en-GB" dirty="0"/>
              <a:t>2. providing a buffer zone which protects the coastal areas from extreme waves and water levels.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Minion Pro" panose="02040503050201020203" pitchFamily="18" charset="0"/>
              </a:rPr>
              <a:t>3. Beaches are highly complex, dynamic systems, experiencing changes on a variety of temporal and spatial scales.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some case the sand volumes can take considerable time to return, which results of this leading to a prolonged period of vulnerability</a:t>
            </a:r>
          </a:p>
          <a:p>
            <a:r>
              <a:rPr lang="en-GB" dirty="0"/>
              <a:t>4.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fundamental challenge for Coastal Scientists &amp; Engineers is to determine whether existing sand volumes are adequate to protect coastal areas.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n-GB" dirty="0">
                <a:latin typeface="Minion Pro" panose="02040503050201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Before storm events, during storm events and during the slower and much less studied post-storm recovery phase. </a:t>
            </a:r>
          </a:p>
          <a:p>
            <a:pPr lvl="0"/>
            <a:r>
              <a:rPr lang="en-GB" dirty="0">
                <a:latin typeface="Minion Pro" panose="02040503050201020203" pitchFamily="18" charset="0"/>
              </a:rPr>
              <a:t>6.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rare that a survey is completed just prior to the onset of a storm. </a:t>
            </a:r>
            <a:endParaRPr lang="en-GB" dirty="0">
              <a:effectLst/>
            </a:endParaRPr>
          </a:p>
          <a:p>
            <a:pPr lvl="0"/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field-scale data during storms.</a:t>
            </a:r>
            <a:endParaRPr lang="en-GB" dirty="0">
              <a:effectLst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Post-storm surveys are commonly completed weeks and sometimes months after.</a:t>
            </a:r>
            <a:endParaRPr lang="en-GB" dirty="0">
              <a:effectLst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Post-storm surveys completed at sufficiently short intervals to investigate beach recovery are unavailable.</a:t>
            </a:r>
            <a:endParaRPr lang="en-GB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latin typeface="Minion Pro" panose="02040503050201020203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C2826-74E6-4F21-8827-EBC70879801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296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C2826-74E6-4F21-8827-EBC70879801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823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Data - </a:t>
            </a:r>
            <a:r>
              <a:rPr lang="en-GB" sz="1200" dirty="0" smtClean="0">
                <a:latin typeface="Minion Pro" panose="02040503050201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Lidar System will collect details of morphological change for a range of physical conditions.  </a:t>
            </a:r>
          </a:p>
          <a:p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Data </a:t>
            </a:r>
            <a:r>
              <a:rPr lang="en-GB" dirty="0" err="1" smtClean="0"/>
              <a:t>Analyis</a:t>
            </a:r>
            <a:r>
              <a:rPr lang="en-GB" baseline="0" dirty="0" smtClean="0"/>
              <a:t> -</a:t>
            </a:r>
            <a:r>
              <a:rPr lang="en-GB" dirty="0" smtClean="0"/>
              <a:t> </a:t>
            </a:r>
            <a:r>
              <a:rPr lang="en-GB" sz="1200" dirty="0" smtClean="0">
                <a:latin typeface="Minion Pro" panose="020405030502010202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Analysis of data in both the time and frequency domain will be required along with multivariate data analysis and development of a behavioural, dynamical systems approach to understanding beach behaviour.</a:t>
            </a:r>
          </a:p>
          <a:p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Behavioural Model - </a:t>
            </a:r>
            <a:r>
              <a:rPr lang="en-GB" sz="1200" dirty="0" smtClean="0">
                <a:solidFill>
                  <a:srgbClr val="000000"/>
                </a:solidFill>
                <a:latin typeface="Minion Pro" panose="02040503050201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Analysed data will hopefully provide a better understanding of how morphology during the erosion and recovery periods changes during and post storm,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 smtClean="0">
              <a:solidFill>
                <a:srgbClr val="000000"/>
              </a:solidFill>
              <a:latin typeface="Minion Pro" panose="02040503050201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rgbClr val="000000"/>
                </a:solidFill>
                <a:latin typeface="Minion Pro" panose="02040503050201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for example could be done using modelling concepts such as Artificial Neural Networks and Bayesian Belief  Networks.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C2826-74E6-4F21-8827-EBC70879801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973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C2826-74E6-4F21-8827-EBC70879801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530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C2826-74E6-4F21-8827-EBC70879801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096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C2826-74E6-4F21-8827-EBC70879801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01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791F-AD46-4A7F-9BA8-AF4C005B468A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1A29-54ED-4D31-8CF5-00787E6C6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554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791F-AD46-4A7F-9BA8-AF4C005B468A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1A29-54ED-4D31-8CF5-00787E6C6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873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791F-AD46-4A7F-9BA8-AF4C005B468A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1A29-54ED-4D31-8CF5-00787E6C6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256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791F-AD46-4A7F-9BA8-AF4C005B468A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1A29-54ED-4D31-8CF5-00787E6C6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639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791F-AD46-4A7F-9BA8-AF4C005B468A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1A29-54ED-4D31-8CF5-00787E6C6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469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791F-AD46-4A7F-9BA8-AF4C005B468A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1A29-54ED-4D31-8CF5-00787E6C6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370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791F-AD46-4A7F-9BA8-AF4C005B468A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1A29-54ED-4D31-8CF5-00787E6C6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571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791F-AD46-4A7F-9BA8-AF4C005B468A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1A29-54ED-4D31-8CF5-00787E6C6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100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791F-AD46-4A7F-9BA8-AF4C005B468A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1A29-54ED-4D31-8CF5-00787E6C6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781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791F-AD46-4A7F-9BA8-AF4C005B468A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B8DC1A29-54ED-4D31-8CF5-00787E6C6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760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791F-AD46-4A7F-9BA8-AF4C005B468A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1A29-54ED-4D31-8CF5-00787E6C6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029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791F-AD46-4A7F-9BA8-AF4C005B468A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1A29-54ED-4D31-8CF5-00787E6C6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08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791F-AD46-4A7F-9BA8-AF4C005B468A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1A29-54ED-4D31-8CF5-00787E6C6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264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791F-AD46-4A7F-9BA8-AF4C005B468A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1A29-54ED-4D31-8CF5-00787E6C6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23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791F-AD46-4A7F-9BA8-AF4C005B468A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1A29-54ED-4D31-8CF5-00787E6C6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51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791F-AD46-4A7F-9BA8-AF4C005B468A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1A29-54ED-4D31-8CF5-00787E6C6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464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791F-AD46-4A7F-9BA8-AF4C005B468A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1A29-54ED-4D31-8CF5-00787E6C6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751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47D791F-AD46-4A7F-9BA8-AF4C005B468A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8DC1A29-54ED-4D31-8CF5-00787E6C6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10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515" y="250359"/>
            <a:ext cx="3994146" cy="12262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63533" y="1688300"/>
            <a:ext cx="5514886" cy="2123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6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nion Pro" panose="02040503050201020203" pitchFamily="18" charset="0"/>
                <a:cs typeface="Arial"/>
              </a:rPr>
              <a:t>Beach Erosion and Recovery </a:t>
            </a:r>
          </a:p>
          <a:p>
            <a:pPr algn="r"/>
            <a:endParaRPr lang="en-GB" sz="36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inion Pro" panose="02040503050201020203" pitchFamily="18" charset="0"/>
              <a:cs typeface="Arial"/>
            </a:endParaRPr>
          </a:p>
          <a:p>
            <a:pPr algn="r"/>
            <a:r>
              <a:rPr lang="en-GB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nion Pro" panose="02040503050201020203" pitchFamily="18" charset="0"/>
                <a:cs typeface="Arial"/>
              </a:rPr>
              <a:t>Student: Gwyn Hennessey</a:t>
            </a:r>
          </a:p>
          <a:p>
            <a:pPr algn="r"/>
            <a:r>
              <a:rPr lang="en-GB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nion Pro" panose="02040503050201020203" pitchFamily="18" charset="0"/>
                <a:cs typeface="Arial"/>
              </a:rPr>
              <a:t>Supervisor: Dr Chris </a:t>
            </a:r>
            <a:r>
              <a:rPr lang="en-GB" sz="200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nion Pro" panose="02040503050201020203" pitchFamily="18" charset="0"/>
                <a:cs typeface="Arial"/>
              </a:rPr>
              <a:t>Blenkinsopp</a:t>
            </a:r>
          </a:p>
          <a:p>
            <a:pPr algn="r"/>
            <a:r>
              <a:rPr lang="en-GB" sz="200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nion Pro" panose="02040503050201020203" pitchFamily="18" charset="0"/>
                <a:cs typeface="Arial"/>
              </a:rPr>
              <a:t>Bath University 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inion Pro" panose="02040503050201020203" pitchFamily="18" charset="0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9678" y="5766133"/>
            <a:ext cx="6315897" cy="812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6344" y="339703"/>
            <a:ext cx="2019231" cy="81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0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333" y="5711082"/>
            <a:ext cx="3314667" cy="1017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807" y="5711082"/>
            <a:ext cx="2531459" cy="1017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95" r="45080" b="14883"/>
          <a:stretch/>
        </p:blipFill>
        <p:spPr>
          <a:xfrm>
            <a:off x="5933839" y="5595852"/>
            <a:ext cx="2403920" cy="1017172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128536" y="2520732"/>
            <a:ext cx="5184576" cy="72008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AU" dirty="0" smtClean="0">
                <a:latin typeface="Minion Pro" panose="02040503050201020203" pitchFamily="18" charset="0"/>
              </a:rPr>
              <a:t>Thank you </a:t>
            </a:r>
            <a:br>
              <a:rPr lang="en-AU" dirty="0" smtClean="0">
                <a:latin typeface="Minion Pro" panose="02040503050201020203" pitchFamily="18" charset="0"/>
              </a:rPr>
            </a:br>
            <a:r>
              <a:rPr lang="en-AU" dirty="0" smtClean="0">
                <a:latin typeface="Minion Pro" panose="02040503050201020203" pitchFamily="18" charset="0"/>
              </a:rPr>
              <a:t>Any </a:t>
            </a:r>
            <a:r>
              <a:rPr lang="en-AU" dirty="0">
                <a:latin typeface="Minion Pro" panose="02040503050201020203" pitchFamily="18" charset="0"/>
              </a:rPr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361342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22422"/>
            <a:ext cx="10018713" cy="1005015"/>
          </a:xfrm>
        </p:spPr>
        <p:txBody>
          <a:bodyPr/>
          <a:lstStyle/>
          <a:p>
            <a:r>
              <a:rPr lang="en-GB" dirty="0">
                <a:latin typeface="Minion Pro" panose="02040503050201020203" pitchFamily="18" charset="0"/>
              </a:rPr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1194787"/>
            <a:ext cx="10018714" cy="4401065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GB" dirty="0">
                <a:latin typeface="Minion Pro" panose="02040503050201020203" pitchFamily="18" charset="0"/>
              </a:rPr>
              <a:t>1.	Introduction</a:t>
            </a:r>
          </a:p>
          <a:p>
            <a:pPr>
              <a:buClrTx/>
            </a:pPr>
            <a:r>
              <a:rPr lang="en-GB" dirty="0">
                <a:latin typeface="Minion Pro" panose="02040503050201020203" pitchFamily="18" charset="0"/>
              </a:rPr>
              <a:t>2.	Aims and Objectives</a:t>
            </a:r>
          </a:p>
          <a:p>
            <a:pPr>
              <a:buClrTx/>
            </a:pPr>
            <a:r>
              <a:rPr lang="en-GB" dirty="0">
                <a:latin typeface="Minion Pro" panose="02040503050201020203" pitchFamily="18" charset="0"/>
              </a:rPr>
              <a:t>3.	</a:t>
            </a:r>
            <a:r>
              <a:rPr lang="en-GB" dirty="0" smtClean="0">
                <a:latin typeface="Minion Pro" panose="02040503050201020203" pitchFamily="18" charset="0"/>
              </a:rPr>
              <a:t>Narrabeen Beach</a:t>
            </a:r>
            <a:endParaRPr lang="en-GB" dirty="0">
              <a:latin typeface="Minion Pro" panose="02040503050201020203" pitchFamily="18" charset="0"/>
            </a:endParaRPr>
          </a:p>
          <a:p>
            <a:pPr>
              <a:buClrTx/>
            </a:pPr>
            <a:r>
              <a:rPr lang="en-GB" dirty="0">
                <a:latin typeface="Minion Pro" panose="02040503050201020203" pitchFamily="18" charset="0"/>
              </a:rPr>
              <a:t>4.	</a:t>
            </a:r>
            <a:r>
              <a:rPr lang="en-GB" dirty="0" smtClean="0">
                <a:latin typeface="Minion Pro" panose="02040503050201020203" pitchFamily="18" charset="0"/>
              </a:rPr>
              <a:t>What is Lidar?</a:t>
            </a:r>
            <a:endParaRPr lang="en-GB" dirty="0">
              <a:latin typeface="Minion Pro" panose="02040503050201020203" pitchFamily="18" charset="0"/>
            </a:endParaRPr>
          </a:p>
          <a:p>
            <a:pPr>
              <a:buClrTx/>
            </a:pPr>
            <a:r>
              <a:rPr lang="en-GB" dirty="0">
                <a:latin typeface="Minion Pro" panose="02040503050201020203" pitchFamily="18" charset="0"/>
              </a:rPr>
              <a:t>5.	</a:t>
            </a:r>
            <a:r>
              <a:rPr lang="en-GB" dirty="0" smtClean="0">
                <a:latin typeface="Minion Pro" panose="02040503050201020203" pitchFamily="18" charset="0"/>
              </a:rPr>
              <a:t>Methodology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33" y="5711082"/>
            <a:ext cx="3314667" cy="1017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807" y="5711082"/>
            <a:ext cx="2531459" cy="1017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95" r="45080" b="14883"/>
          <a:stretch/>
        </p:blipFill>
        <p:spPr>
          <a:xfrm>
            <a:off x="5933839" y="5595852"/>
            <a:ext cx="2403920" cy="101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5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22422"/>
            <a:ext cx="10018713" cy="1005015"/>
          </a:xfrm>
        </p:spPr>
        <p:txBody>
          <a:bodyPr/>
          <a:lstStyle/>
          <a:p>
            <a:r>
              <a:rPr lang="en-GB" dirty="0">
                <a:latin typeface="Minion Pro" panose="02040503050201020203" pitchFamily="18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1194787"/>
            <a:ext cx="10018714" cy="440106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ClrTx/>
              <a:buNone/>
            </a:pPr>
            <a:r>
              <a:rPr lang="en-GB" dirty="0">
                <a:latin typeface="Minion Pro" panose="02040503050201020203" pitchFamily="18" charset="0"/>
              </a:rPr>
              <a:t>1.	Extreme storms serve as a reminder of the dangers faced by people, the </a:t>
            </a:r>
            <a:r>
              <a:rPr lang="en-GB" dirty="0" smtClean="0">
                <a:latin typeface="Minion Pro" panose="02040503050201020203" pitchFamily="18" charset="0"/>
              </a:rPr>
              <a:t>natural </a:t>
            </a:r>
            <a:r>
              <a:rPr lang="en-GB" dirty="0">
                <a:latin typeface="Minion Pro" panose="02040503050201020203" pitchFamily="18" charset="0"/>
              </a:rPr>
              <a:t>	environment and infrastructure in coastal areas.</a:t>
            </a:r>
          </a:p>
          <a:p>
            <a:pPr marL="0" indent="0" algn="just">
              <a:buClrTx/>
              <a:buNone/>
            </a:pPr>
            <a:r>
              <a:rPr lang="en-GB" dirty="0">
                <a:latin typeface="Minion Pro" panose="02040503050201020203" pitchFamily="18" charset="0"/>
              </a:rPr>
              <a:t>2.	</a:t>
            </a:r>
            <a:r>
              <a:rPr lang="en-GB" dirty="0" smtClean="0">
                <a:latin typeface="Minion Pro" panose="02040503050201020203" pitchFamily="18" charset="0"/>
              </a:rPr>
              <a:t>Beaches are natures coastal protection.</a:t>
            </a:r>
            <a:endParaRPr lang="en-GB" dirty="0">
              <a:latin typeface="Minion Pro" panose="02040503050201020203" pitchFamily="18" charset="0"/>
            </a:endParaRPr>
          </a:p>
          <a:p>
            <a:pPr marL="0" indent="0" algn="just">
              <a:buClrTx/>
              <a:buNone/>
            </a:pPr>
            <a:r>
              <a:rPr lang="en-GB" dirty="0">
                <a:latin typeface="Minion Pro" panose="02040503050201020203" pitchFamily="18" charset="0"/>
              </a:rPr>
              <a:t>3.	</a:t>
            </a:r>
            <a:r>
              <a:rPr lang="en-GB" dirty="0">
                <a:latin typeface="Minion Pro" panose="02040503050201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Beaches accrete in calm wave conditions and erode in large wave storm 	conditions.</a:t>
            </a:r>
          </a:p>
          <a:p>
            <a:pPr marL="0" indent="0" algn="just">
              <a:buClrTx/>
              <a:buNone/>
            </a:pPr>
            <a:r>
              <a:rPr lang="en-GB" dirty="0">
                <a:latin typeface="Minion Pro" panose="02040503050201020203" pitchFamily="18" charset="0"/>
              </a:rPr>
              <a:t>4.	</a:t>
            </a:r>
            <a:r>
              <a:rPr lang="en-GB" dirty="0">
                <a:latin typeface="Minion Pro" panose="02040503050201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 major focus of current research is to develop and improve numerical modelling 	tools that 	can be used to undertake this assessment</a:t>
            </a:r>
            <a:r>
              <a:rPr lang="en-GB" dirty="0">
                <a:latin typeface="Minion Pro" panose="02040503050201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 dirty="0">
              <a:latin typeface="Minion Pro" panose="02040503050201020203" pitchFamily="18" charset="0"/>
            </a:endParaRPr>
          </a:p>
          <a:p>
            <a:pPr marL="0" indent="0" algn="just">
              <a:buClrTx/>
              <a:buNone/>
            </a:pPr>
            <a:r>
              <a:rPr lang="en-GB" dirty="0" smtClean="0">
                <a:latin typeface="Minion Pro" panose="02040503050201020203" pitchFamily="18" charset="0"/>
              </a:rPr>
              <a:t>5.	</a:t>
            </a:r>
            <a:r>
              <a:rPr lang="en-GB" dirty="0" smtClean="0">
                <a:latin typeface="Minion Pro" panose="02040503050201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Development </a:t>
            </a:r>
            <a:r>
              <a:rPr lang="en-GB" dirty="0">
                <a:latin typeface="Minion Pro" panose="02040503050201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of such models has been hampered by a lack of field data which 	quantifies morphology change on the timescales of storms and recovery. </a:t>
            </a:r>
            <a:endParaRPr lang="en-GB" dirty="0" smtClean="0">
              <a:latin typeface="Minion Pro" panose="020405030502010202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buClrTx/>
              <a:buNone/>
            </a:pPr>
            <a:r>
              <a:rPr lang="en-GB" dirty="0" smtClean="0">
                <a:latin typeface="Minion Pro" panose="02040503050201020203" pitchFamily="18" charset="0"/>
              </a:rPr>
              <a:t>6</a:t>
            </a:r>
            <a:r>
              <a:rPr lang="en-GB" dirty="0">
                <a:latin typeface="Minion Pro" panose="02040503050201020203" pitchFamily="18" charset="0"/>
              </a:rPr>
              <a:t>.	</a:t>
            </a:r>
            <a:r>
              <a:rPr lang="en-GB" dirty="0">
                <a:latin typeface="Minion Pro" panose="02040503050201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GB" dirty="0" smtClean="0">
                <a:latin typeface="Minion Pro" panose="02040503050201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lack </a:t>
            </a:r>
            <a:r>
              <a:rPr lang="en-GB" dirty="0">
                <a:latin typeface="Minion Pro" panose="02040503050201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of high quality suitable data is due to the very significant practical 	difficulties involved in making accurate, rapid and repeat beach profile 	measurements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333" y="5711082"/>
            <a:ext cx="3314667" cy="1017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807" y="5711082"/>
            <a:ext cx="2531459" cy="1017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95" r="45080" b="14883"/>
          <a:stretch/>
        </p:blipFill>
        <p:spPr>
          <a:xfrm>
            <a:off x="5933839" y="5595852"/>
            <a:ext cx="2403920" cy="101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9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22422"/>
            <a:ext cx="10018713" cy="1005015"/>
          </a:xfrm>
        </p:spPr>
        <p:txBody>
          <a:bodyPr/>
          <a:lstStyle/>
          <a:p>
            <a:r>
              <a:rPr lang="en-GB" dirty="0">
                <a:latin typeface="Minion Pro" panose="02040503050201020203" pitchFamily="18" charset="0"/>
              </a:rPr>
              <a:t>Aims and 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1194787"/>
            <a:ext cx="10018714" cy="4401065"/>
          </a:xfrm>
        </p:spPr>
        <p:txBody>
          <a:bodyPr>
            <a:normAutofit fontScale="92500" lnSpcReduction="10000"/>
          </a:bodyPr>
          <a:lstStyle/>
          <a:p>
            <a:pPr marL="0" indent="0">
              <a:buClrTx/>
              <a:buNone/>
            </a:pPr>
            <a:r>
              <a:rPr lang="en-GB" dirty="0">
                <a:latin typeface="Minion Pro" panose="02040503050201020203" pitchFamily="18" charset="0"/>
              </a:rPr>
              <a:t>1.	Obtain beach morphology data capturing both erosion and recovery processes 		using a building-mounted Lidar system at two differing sites.</a:t>
            </a:r>
          </a:p>
          <a:p>
            <a:pPr marL="0" indent="0">
              <a:buClrTx/>
              <a:buNone/>
            </a:pPr>
            <a:r>
              <a:rPr lang="en-GB" dirty="0">
                <a:latin typeface="Minion Pro" panose="02040503050201020203" pitchFamily="18" charset="0"/>
              </a:rPr>
              <a:t>2.	Gain new insight into the understudied topic of beach recovery including the 			rate and patterns of morphological changes following storms.  </a:t>
            </a:r>
          </a:p>
          <a:p>
            <a:pPr marL="0" indent="0">
              <a:buClrTx/>
              <a:buNone/>
            </a:pPr>
            <a:r>
              <a:rPr lang="en-GB" dirty="0">
                <a:latin typeface="Minion Pro" panose="02040503050201020203" pitchFamily="18" charset="0"/>
              </a:rPr>
              <a:t>3.	Investigate coherent patterns of change across the beach face and the 					relationship with forcing conditions.</a:t>
            </a:r>
          </a:p>
          <a:p>
            <a:pPr marL="0" indent="0">
              <a:buClrTx/>
              <a:buNone/>
            </a:pPr>
            <a:r>
              <a:rPr lang="en-GB" dirty="0">
                <a:latin typeface="Minion Pro" panose="02040503050201020203" pitchFamily="18" charset="0"/>
              </a:rPr>
              <a:t>4.	Investigate the relationship between surf-zone bars and swash-zone 					morphology.</a:t>
            </a:r>
          </a:p>
          <a:p>
            <a:pPr marL="0" indent="0">
              <a:buClrTx/>
              <a:buNone/>
            </a:pPr>
            <a:r>
              <a:rPr lang="en-GB" dirty="0">
                <a:latin typeface="Minion Pro" panose="02040503050201020203" pitchFamily="18" charset="0"/>
              </a:rPr>
              <a:t>5.	Comparison of morphology change at two site under similar conditions. </a:t>
            </a:r>
          </a:p>
          <a:p>
            <a:pPr marL="0" indent="0">
              <a:buClrTx/>
              <a:buNone/>
            </a:pPr>
            <a:r>
              <a:rPr lang="en-GB" dirty="0">
                <a:latin typeface="Minion Pro" panose="02040503050201020203" pitchFamily="18" charset="0"/>
              </a:rPr>
              <a:t>6.	</a:t>
            </a:r>
            <a:r>
              <a:rPr lang="en-GB" dirty="0" smtClean="0">
                <a:latin typeface="Minion Pro" panose="02040503050201020203" pitchFamily="18" charset="0"/>
              </a:rPr>
              <a:t>Try to determine the </a:t>
            </a:r>
            <a:r>
              <a:rPr lang="en-GB" dirty="0">
                <a:latin typeface="Minion Pro" panose="02040503050201020203" pitchFamily="18" charset="0"/>
              </a:rPr>
              <a:t>existence of a beach face equilibrium condition and the </a:t>
            </a:r>
            <a:r>
              <a:rPr lang="en-GB" dirty="0" smtClean="0">
                <a:latin typeface="Minion Pro" panose="02040503050201020203" pitchFamily="18" charset="0"/>
              </a:rPr>
              <a:t>	potential </a:t>
            </a:r>
            <a:r>
              <a:rPr lang="en-GB" dirty="0">
                <a:latin typeface="Minion Pro" panose="02040503050201020203" pitchFamily="18" charset="0"/>
              </a:rPr>
              <a:t>for the </a:t>
            </a:r>
            <a:r>
              <a:rPr lang="en-GB" dirty="0" smtClean="0">
                <a:latin typeface="Minion Pro" panose="02040503050201020203" pitchFamily="18" charset="0"/>
              </a:rPr>
              <a:t>development </a:t>
            </a:r>
            <a:r>
              <a:rPr lang="en-GB" dirty="0">
                <a:latin typeface="Minion Pro" panose="02040503050201020203" pitchFamily="18" charset="0"/>
              </a:rPr>
              <a:t>of a behavioural model of beach response. 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33" y="5711082"/>
            <a:ext cx="3314667" cy="1017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807" y="5711082"/>
            <a:ext cx="2531459" cy="1017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95" r="45080" b="14883"/>
          <a:stretch/>
        </p:blipFill>
        <p:spPr>
          <a:xfrm>
            <a:off x="5933839" y="5595852"/>
            <a:ext cx="2403920" cy="101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3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22422"/>
            <a:ext cx="10018713" cy="1005015"/>
          </a:xfrm>
        </p:spPr>
        <p:txBody>
          <a:bodyPr/>
          <a:lstStyle/>
          <a:p>
            <a:r>
              <a:rPr lang="en-GB" dirty="0">
                <a:latin typeface="Minion Pro" panose="02040503050201020203" pitchFamily="18" charset="0"/>
              </a:rPr>
              <a:t>Site 1 - Narrabeen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333" y="5711082"/>
            <a:ext cx="3314667" cy="1017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807" y="5711082"/>
            <a:ext cx="2531459" cy="1017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95" r="45080" b="14883"/>
          <a:stretch/>
        </p:blipFill>
        <p:spPr>
          <a:xfrm>
            <a:off x="5933839" y="5622874"/>
            <a:ext cx="2403920" cy="101717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658207" y="1200246"/>
            <a:ext cx="5184576" cy="53839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dirty="0">
                <a:latin typeface="Minion Pro" panose="02040503050201020203" pitchFamily="18" charset="0"/>
              </a:rPr>
              <a:t>Observations June 2016 Storm</a:t>
            </a:r>
          </a:p>
        </p:txBody>
      </p:sp>
      <p:pic>
        <p:nvPicPr>
          <p:cNvPr id="9" name="Picture 2" descr="F:\1464919207.Fri.Jun.03_12_00_07.AEST.2016.narrabn.c5.time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3" y="2205260"/>
            <a:ext cx="4399200" cy="331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:\1465369207.Wed.Jun.08_17_00_07.AEST.2016.narrabn.c5.time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733" y="2205261"/>
            <a:ext cx="4399200" cy="331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11533" y="1763615"/>
            <a:ext cx="174370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nion Pro" panose="02040503050201020203" pitchFamily="18" charset="0"/>
              </a:rPr>
              <a:t>03/12/2016</a:t>
            </a:r>
            <a:endParaRPr kumimoji="0" lang="en-AU" sz="115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nion Pro" panose="02040503050201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87997" y="1733969"/>
            <a:ext cx="174370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nion Pro" panose="02040503050201020203" pitchFamily="18" charset="0"/>
              </a:rPr>
              <a:t>08/12/2016</a:t>
            </a:r>
            <a:endParaRPr kumimoji="0" lang="en-AU" sz="115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nion Pro" panose="02040503050201020203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7667" y="2212136"/>
            <a:ext cx="4417549" cy="331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4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22422"/>
            <a:ext cx="10018713" cy="1005015"/>
          </a:xfrm>
        </p:spPr>
        <p:txBody>
          <a:bodyPr/>
          <a:lstStyle/>
          <a:p>
            <a:r>
              <a:rPr lang="en-GB" dirty="0" smtClean="0">
                <a:latin typeface="Minion Pro" panose="02040503050201020203" pitchFamily="18" charset="0"/>
              </a:rPr>
              <a:t>What is Lidar </a:t>
            </a:r>
            <a:endParaRPr lang="en-GB" dirty="0">
              <a:latin typeface="Minion Pro" panose="020405030502010202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1978" y="1227437"/>
            <a:ext cx="4214878" cy="4001958"/>
          </a:xfrm>
        </p:spPr>
        <p:txBody>
          <a:bodyPr>
            <a:normAutofit fontScale="925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kern="0" dirty="0" smtClean="0">
                <a:latin typeface="Minion Pro" panose="02040503050201020203" pitchFamily="18" charset="0"/>
              </a:rPr>
              <a:t>A </a:t>
            </a:r>
            <a:r>
              <a:rPr lang="en-GB" kern="0" dirty="0">
                <a:latin typeface="Minion Pro" panose="02040503050201020203" pitchFamily="18" charset="0"/>
              </a:rPr>
              <a:t>surveying method that measures distance to a target by illuminating that target with a pulsed laser.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kern="0" dirty="0">
                <a:latin typeface="Minion Pro" panose="02040503050201020203" pitchFamily="18" charset="0"/>
              </a:rPr>
              <a:t>Measuring the reflected pulses with a sensor.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kern="0" dirty="0">
                <a:latin typeface="Minion Pro" panose="02040503050201020203" pitchFamily="18" charset="0"/>
              </a:rPr>
              <a:t>Differences in laser return times and wavelengths can then be used to make digital 3D-representations of the target.</a:t>
            </a:r>
            <a:endParaRPr lang="en-US" kern="0" dirty="0">
              <a:latin typeface="Minion Pro" panose="02040503050201020203" pitchFamily="18" charset="0"/>
            </a:endParaRPr>
          </a:p>
          <a:p>
            <a:pPr>
              <a:buClrTx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33" y="5711082"/>
            <a:ext cx="3314667" cy="1017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807" y="5711082"/>
            <a:ext cx="2531459" cy="1017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95" r="45080" b="14883"/>
          <a:stretch/>
        </p:blipFill>
        <p:spPr>
          <a:xfrm>
            <a:off x="5933839" y="5595852"/>
            <a:ext cx="2403920" cy="10171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250" y="1227437"/>
            <a:ext cx="2107789" cy="3161683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544" y="898695"/>
            <a:ext cx="1995671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6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22422"/>
            <a:ext cx="10018713" cy="1005015"/>
          </a:xfrm>
        </p:spPr>
        <p:txBody>
          <a:bodyPr/>
          <a:lstStyle/>
          <a:p>
            <a:r>
              <a:rPr lang="en-GB" dirty="0" smtClean="0">
                <a:latin typeface="Minion Pro" panose="02040503050201020203" pitchFamily="18" charset="0"/>
              </a:rPr>
              <a:t>Methodology </a:t>
            </a:r>
            <a:endParaRPr lang="en-GB" dirty="0">
              <a:latin typeface="Minion Pro" panose="020405030502010202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8961" y="2115927"/>
            <a:ext cx="9784063" cy="2591435"/>
          </a:xfrm>
        </p:spPr>
        <p:txBody>
          <a:bodyPr>
            <a:normAutofit fontScale="25000" lnSpcReduction="20000"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GB" sz="11200" dirty="0" smtClean="0">
                <a:latin typeface="Minion Pro" panose="02040503050201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</a:p>
          <a:p>
            <a:pPr marL="0" lvl="0" indent="0" algn="just">
              <a:buNone/>
            </a:pPr>
            <a:r>
              <a:rPr lang="en-GB" sz="8000" dirty="0" smtClean="0">
                <a:latin typeface="Minion Pro" panose="02040503050201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Lidar data will give </a:t>
            </a:r>
            <a:r>
              <a:rPr lang="en-GB" sz="8000" dirty="0">
                <a:latin typeface="Minion Pro" panose="02040503050201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continuous measurements of beach profile evolution during storm events and post-storm </a:t>
            </a:r>
            <a:r>
              <a:rPr lang="en-GB" sz="8000" dirty="0" smtClean="0">
                <a:latin typeface="Minion Pro" panose="02040503050201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recovery, providing </a:t>
            </a:r>
            <a:r>
              <a:rPr lang="en-GB" sz="8000" dirty="0">
                <a:latin typeface="Minion Pro" panose="02040503050201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capability to capture the forcing inshore waves, water-levels, surf zone and </a:t>
            </a:r>
            <a:r>
              <a:rPr lang="en-GB" sz="8000" dirty="0" smtClean="0">
                <a:latin typeface="Minion Pro" panose="02040503050201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swash zone. </a:t>
            </a:r>
          </a:p>
          <a:p>
            <a:pPr marL="0" lvl="0" indent="0" algn="just">
              <a:buNone/>
            </a:pPr>
            <a:endParaRPr lang="en-GB" sz="8000" dirty="0" smtClean="0">
              <a:latin typeface="Minion Pro" panose="02040503050201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GB" sz="11200" dirty="0" smtClean="0">
                <a:latin typeface="Minion Pro" panose="02040503050201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Data Analysis</a:t>
            </a:r>
          </a:p>
          <a:p>
            <a:pPr marL="0" lvl="0" indent="0" algn="just">
              <a:spcBef>
                <a:spcPct val="0"/>
              </a:spcBef>
              <a:buNone/>
            </a:pPr>
            <a:r>
              <a:rPr lang="en-GB" sz="8000" dirty="0" smtClean="0">
                <a:latin typeface="Minion Pro" panose="020405030502010202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Datasets </a:t>
            </a:r>
            <a:r>
              <a:rPr lang="en-GB" sz="8000" dirty="0">
                <a:latin typeface="Minion Pro" panose="020405030502010202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of high resolution will be analysed using a range of approaches to elucidate new information about complex coastal processes</a:t>
            </a:r>
            <a:r>
              <a:rPr lang="en-GB" sz="8000" dirty="0" smtClean="0">
                <a:latin typeface="Minion Pro" panose="020405030502010202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lvl="0" indent="0" algn="just">
              <a:spcBef>
                <a:spcPct val="0"/>
              </a:spcBef>
              <a:buNone/>
            </a:pPr>
            <a:endParaRPr lang="en-GB" sz="8000" dirty="0">
              <a:latin typeface="Minion Pro" panose="020405030502010202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11200" dirty="0" smtClean="0">
                <a:latin typeface="Minion Pro" panose="020405030502010202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Behavioural Model   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n-GB" sz="6400" dirty="0" smtClean="0">
                <a:solidFill>
                  <a:srgbClr val="000000"/>
                </a:solidFill>
                <a:latin typeface="Minion Pro" panose="02040503050201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0" dirty="0" smtClean="0">
                <a:solidFill>
                  <a:srgbClr val="000000"/>
                </a:solidFill>
                <a:latin typeface="Minion Pro" panose="02040503050201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Attempt the </a:t>
            </a:r>
            <a:r>
              <a:rPr lang="en-GB" sz="8000" dirty="0">
                <a:solidFill>
                  <a:srgbClr val="000000"/>
                </a:solidFill>
                <a:latin typeface="Minion Pro" panose="02040503050201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generation of a behavioural based model. </a:t>
            </a:r>
            <a:endParaRPr lang="en-GB" sz="3200" dirty="0">
              <a:latin typeface="Minion Pro" panose="020405030502010202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n-GB" dirty="0">
              <a:latin typeface="Minion Pro" panose="02040503050201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Tx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333" y="5711082"/>
            <a:ext cx="3314667" cy="1017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807" y="5711082"/>
            <a:ext cx="2531459" cy="1017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95" r="45080" b="14883"/>
          <a:stretch/>
        </p:blipFill>
        <p:spPr>
          <a:xfrm>
            <a:off x="5933839" y="5595852"/>
            <a:ext cx="2403920" cy="101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5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333" y="5711082"/>
            <a:ext cx="3314667" cy="1017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807" y="5711082"/>
            <a:ext cx="2531459" cy="1017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95" r="45080" b="14883"/>
          <a:stretch/>
        </p:blipFill>
        <p:spPr>
          <a:xfrm>
            <a:off x="5933839" y="5595852"/>
            <a:ext cx="2403920" cy="1017172"/>
          </a:xfrm>
          <a:prstGeom prst="rect">
            <a:avLst/>
          </a:prstGeom>
        </p:spPr>
      </p:pic>
      <p:pic>
        <p:nvPicPr>
          <p:cNvPr id="14" name="20160603_184908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r="7954"/>
          <a:stretch/>
        </p:blipFill>
        <p:spPr>
          <a:xfrm>
            <a:off x="4216185" y="1400718"/>
            <a:ext cx="6696175" cy="4092079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5045" y="321275"/>
            <a:ext cx="5184576" cy="72008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AU" dirty="0">
                <a:latin typeface="Minion Pro" panose="02040503050201020203" pitchFamily="18" charset="0"/>
              </a:rPr>
              <a:t>Observations June 2016 </a:t>
            </a:r>
            <a:r>
              <a:rPr lang="en-AU" dirty="0" smtClean="0">
                <a:latin typeface="Minion Pro" panose="02040503050201020203" pitchFamily="18" charset="0"/>
              </a:rPr>
              <a:t>Storm – Narrabeen Beach</a:t>
            </a:r>
            <a:endParaRPr lang="en-AU" dirty="0">
              <a:latin typeface="Minion Pro" panose="02040503050201020203" pitchFamily="18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209" y="321275"/>
            <a:ext cx="2560601" cy="518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 flipV="1">
            <a:off x="3255186" y="407194"/>
            <a:ext cx="9693" cy="46046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9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333" y="5711082"/>
            <a:ext cx="3314667" cy="1017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807" y="5711082"/>
            <a:ext cx="2531459" cy="1017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95" r="45080" b="14883"/>
          <a:stretch/>
        </p:blipFill>
        <p:spPr>
          <a:xfrm>
            <a:off x="5933839" y="5595852"/>
            <a:ext cx="2403920" cy="1017172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115" y="261852"/>
            <a:ext cx="263484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H="1" flipV="1">
            <a:off x="3221485" y="345196"/>
            <a:ext cx="17994" cy="50220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8" y="1810576"/>
            <a:ext cx="4486390" cy="272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6285045" y="454188"/>
            <a:ext cx="5184576" cy="72008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AU" dirty="0">
                <a:latin typeface="Minion Pro" panose="02040503050201020203" pitchFamily="18" charset="0"/>
              </a:rPr>
              <a:t>Observations June 2016 </a:t>
            </a:r>
            <a:r>
              <a:rPr lang="en-AU" dirty="0" smtClean="0">
                <a:latin typeface="Minion Pro" panose="02040503050201020203" pitchFamily="18" charset="0"/>
              </a:rPr>
              <a:t>Storm – Narrabeen Beach</a:t>
            </a:r>
            <a:endParaRPr lang="en-AU" dirty="0"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98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1015</TotalTime>
  <Words>443</Words>
  <Application>Microsoft Office PowerPoint</Application>
  <PresentationFormat>Widescreen</PresentationFormat>
  <Paragraphs>67</Paragraphs>
  <Slides>10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Corbel</vt:lpstr>
      <vt:lpstr>Minion Pro</vt:lpstr>
      <vt:lpstr>Times New Roman</vt:lpstr>
      <vt:lpstr>Parallax</vt:lpstr>
      <vt:lpstr>PowerPoint Presentation</vt:lpstr>
      <vt:lpstr>Contents</vt:lpstr>
      <vt:lpstr>Introduction</vt:lpstr>
      <vt:lpstr>Aims and Objectives </vt:lpstr>
      <vt:lpstr>Site 1 - Narrabeen</vt:lpstr>
      <vt:lpstr>What is Lidar </vt:lpstr>
      <vt:lpstr>Methodology </vt:lpstr>
      <vt:lpstr>Observations June 2016 Storm – Narrabeen Beach</vt:lpstr>
      <vt:lpstr>Observations June 2016 Storm – Narrabeen Beach</vt:lpstr>
      <vt:lpstr>Thank you  Any Questions?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Hennesey, Gwyn</dc:creator>
  <cp:lastModifiedBy>Ford, Deborah</cp:lastModifiedBy>
  <cp:revision>47</cp:revision>
  <dcterms:created xsi:type="dcterms:W3CDTF">2017-06-12T09:01:14Z</dcterms:created>
  <dcterms:modified xsi:type="dcterms:W3CDTF">2017-06-26T11:22:08Z</dcterms:modified>
</cp:coreProperties>
</file>