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9" r:id="rId2"/>
    <p:sldId id="279" r:id="rId3"/>
    <p:sldId id="275" r:id="rId4"/>
    <p:sldId id="273" r:id="rId5"/>
    <p:sldId id="280" r:id="rId6"/>
    <p:sldId id="268" r:id="rId7"/>
    <p:sldId id="281" r:id="rId8"/>
    <p:sldId id="265" r:id="rId9"/>
    <p:sldId id="266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98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78413" autoAdjust="0"/>
  </p:normalViewPr>
  <p:slideViewPr>
    <p:cSldViewPr snapToGrid="0" snapToObjects="1">
      <p:cViewPr varScale="1">
        <p:scale>
          <a:sx n="100" d="100"/>
          <a:sy n="100" d="100"/>
        </p:scale>
        <p:origin x="190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C466C-17EB-4F66-83FB-6F014EAFEE80}" type="datetimeFigureOut">
              <a:rPr lang="en-GB" smtClean="0"/>
              <a:t>27/06/2017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480A4-2F6A-4527-8336-3EF54E983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964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-Evaluate how resilient different water systems are in cities exposed to multiple hazards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480A4-2F6A-4527-8336-3EF54E98320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577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-More than half of the world population now lives in cities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-Advantages: lower carbon emissions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-Disadvantages: rely on interconnected systems which are vulnerable to natural hazards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-We need better tools to assess and improve the resilience of urban infrastructure</a:t>
            </a:r>
          </a:p>
          <a:p>
            <a:r>
              <a:rPr lang="en-GB" dirty="0"/>
              <a:t>-We focus on the water infrastructure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480A4-2F6A-4527-8336-3EF54E98320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062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-Reviewed methods</a:t>
            </a:r>
          </a:p>
          <a:p>
            <a:r>
              <a:rPr lang="en-GB" dirty="0"/>
              <a:t>-Integrated systems approach </a:t>
            </a:r>
          </a:p>
          <a:p>
            <a:r>
              <a:rPr lang="en-GB" dirty="0"/>
              <a:t>-Based on prototype model called resilience.io</a:t>
            </a:r>
          </a:p>
          <a:p>
            <a:r>
              <a:rPr lang="en-GB" dirty="0"/>
              <a:t>-Flexible and scalable</a:t>
            </a:r>
          </a:p>
          <a:p>
            <a:r>
              <a:rPr lang="en-GB" dirty="0"/>
              <a:t>-Can model a range of technologies by specifying inputs and outputs</a:t>
            </a:r>
          </a:p>
          <a:p>
            <a:r>
              <a:rPr lang="en-GB" dirty="0"/>
              <a:t>-Examples of water system technologies modelled are</a:t>
            </a:r>
          </a:p>
          <a:p>
            <a:r>
              <a:rPr lang="en-GB" dirty="0"/>
              <a:t>	borehole water supply, </a:t>
            </a:r>
          </a:p>
          <a:p>
            <a:r>
              <a:rPr lang="en-GB" dirty="0"/>
              <a:t>	source water treatment </a:t>
            </a:r>
          </a:p>
          <a:p>
            <a:r>
              <a:rPr lang="en-GB" dirty="0"/>
              <a:t>	bottled water for supply</a:t>
            </a:r>
          </a:p>
          <a:p>
            <a:endParaRPr lang="en-GB" dirty="0"/>
          </a:p>
          <a:p>
            <a:r>
              <a:rPr lang="en-GB" dirty="0"/>
              <a:t>	aerated lagoons</a:t>
            </a:r>
          </a:p>
          <a:p>
            <a:r>
              <a:rPr lang="en-GB" dirty="0"/>
              <a:t>	decentralised aerobic plants for treatment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-Optimises the distribution of these technologies</a:t>
            </a:r>
          </a:p>
          <a:p>
            <a:r>
              <a:rPr lang="en-GB" dirty="0"/>
              <a:t>-According to objectives of cost and emissions</a:t>
            </a:r>
          </a:p>
          <a:p>
            <a:r>
              <a:rPr lang="en-GB" dirty="0"/>
              <a:t>-To meet requirements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480A4-2F6A-4527-8336-3EF54E98320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543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-Called Dechang</a:t>
            </a:r>
          </a:p>
          <a:p>
            <a:r>
              <a:rPr lang="en-GB" dirty="0"/>
              <a:t>-Sichuan province</a:t>
            </a:r>
          </a:p>
          <a:p>
            <a:r>
              <a:rPr lang="en-GB" dirty="0"/>
              <a:t>-Small city region</a:t>
            </a:r>
          </a:p>
          <a:p>
            <a:r>
              <a:rPr lang="en-GB" dirty="0"/>
              <a:t>-</a:t>
            </a:r>
            <a:r>
              <a:rPr lang="en-GB" dirty="0" err="1"/>
              <a:t>Mountaineous</a:t>
            </a:r>
            <a:r>
              <a:rPr lang="en-GB" dirty="0"/>
              <a:t> area </a:t>
            </a:r>
          </a:p>
          <a:p>
            <a:r>
              <a:rPr lang="en-GB" dirty="0"/>
              <a:t>-Average annual rainfall is 1000 mm</a:t>
            </a:r>
          </a:p>
          <a:p>
            <a:r>
              <a:rPr lang="en-GB" dirty="0"/>
              <a:t>-Experiences earthquakes, landslides, floods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480A4-2F6A-4527-8336-3EF54E98320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2601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-Collaboration between the UK and China</a:t>
            </a:r>
          </a:p>
          <a:p>
            <a:r>
              <a:rPr lang="en-GB" dirty="0"/>
              <a:t>-Mountain institute </a:t>
            </a:r>
          </a:p>
          <a:p>
            <a:r>
              <a:rPr lang="en-GB" dirty="0"/>
              <a:t>-Researchers at </a:t>
            </a:r>
            <a:r>
              <a:rPr lang="en-GB" dirty="0" err="1"/>
              <a:t>UoB</a:t>
            </a:r>
            <a:r>
              <a:rPr lang="en-GB" dirty="0"/>
              <a:t> </a:t>
            </a:r>
          </a:p>
          <a:p>
            <a:r>
              <a:rPr lang="en-GB" dirty="0"/>
              <a:t>-Provide rainfall and flood inundation extents</a:t>
            </a:r>
          </a:p>
          <a:p>
            <a:r>
              <a:rPr lang="en-GB" dirty="0"/>
              <a:t>-EST provided prototype of the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480A4-2F6A-4527-8336-3EF54E98320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844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-Example of model outputs</a:t>
            </a:r>
          </a:p>
          <a:p>
            <a:r>
              <a:rPr lang="en-GB" dirty="0"/>
              <a:t>-Size of blue dots is number of technologies allocated</a:t>
            </a:r>
          </a:p>
          <a:p>
            <a:r>
              <a:rPr lang="en-GB" dirty="0"/>
              <a:t>-We show aerated lagoon and activated sludge treatment as a sample</a:t>
            </a:r>
          </a:p>
          <a:p>
            <a:r>
              <a:rPr lang="en-GB" dirty="0"/>
              <a:t>-This model run was allocating eight different technologies</a:t>
            </a:r>
          </a:p>
          <a:p>
            <a:r>
              <a:rPr lang="en-GB" dirty="0"/>
              <a:t>-Under no flood scenario it allocates most of the capacity where demand is greatest</a:t>
            </a:r>
          </a:p>
          <a:p>
            <a:r>
              <a:rPr lang="en-GB" dirty="0"/>
              <a:t>-Under flood scenario it diverts capacity to the next most beneficial area</a:t>
            </a:r>
          </a:p>
          <a:p>
            <a:r>
              <a:rPr lang="en-GB" dirty="0"/>
              <a:t>-Taking into account other technologies, cost, and emissions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480A4-2F6A-4527-8336-3EF54E98320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488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-We visited Dechang, the study area</a:t>
            </a:r>
          </a:p>
          <a:p>
            <a:r>
              <a:rPr lang="en-GB" dirty="0"/>
              <a:t>-Gathered information on the water treatment plants</a:t>
            </a:r>
          </a:p>
          <a:p>
            <a:r>
              <a:rPr lang="en-GB" dirty="0"/>
              <a:t>-The flood and landslide defences</a:t>
            </a:r>
          </a:p>
          <a:p>
            <a:r>
              <a:rPr lang="en-GB" dirty="0"/>
              <a:t>-Spoke to the local authorities </a:t>
            </a:r>
          </a:p>
          <a:p>
            <a:r>
              <a:rPr lang="en-GB" dirty="0"/>
              <a:t>-Interest in trialling an integrated systems tool for managing hazards in the area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480A4-2F6A-4527-8336-3EF54E98320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860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-Model the impacts of floods, landslides and earthquakes</a:t>
            </a:r>
          </a:p>
          <a:p>
            <a:r>
              <a:rPr lang="en-GB" dirty="0"/>
              <a:t>-Including different effects on different technologies</a:t>
            </a:r>
          </a:p>
          <a:p>
            <a:r>
              <a:rPr lang="en-GB" dirty="0"/>
              <a:t>-Understand what changes to the </a:t>
            </a:r>
            <a:r>
              <a:rPr lang="en-GB"/>
              <a:t>current water </a:t>
            </a:r>
            <a:r>
              <a:rPr lang="en-GB" dirty="0"/>
              <a:t>system could improve the resilience to hazards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480A4-2F6A-4527-8336-3EF54E98320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097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50B7C2-F8A2-E64D-8419-ABC454F09069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876E3B-7931-0841-82A7-612815AB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60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50B7C2-F8A2-E64D-8419-ABC454F09069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876E3B-7931-0841-82A7-612815AB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84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50B7C2-F8A2-E64D-8419-ABC454F09069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876E3B-7931-0841-82A7-612815AB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11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50B7C2-F8A2-E64D-8419-ABC454F09069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876E3B-7931-0841-82A7-612815AB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13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50B7C2-F8A2-E64D-8419-ABC454F09069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876E3B-7931-0841-82A7-612815AB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529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50B7C2-F8A2-E64D-8419-ABC454F09069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876E3B-7931-0841-82A7-612815AB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25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50B7C2-F8A2-E64D-8419-ABC454F09069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876E3B-7931-0841-82A7-612815AB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95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50B7C2-F8A2-E64D-8419-ABC454F09069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876E3B-7931-0841-82A7-612815AB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203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50B7C2-F8A2-E64D-8419-ABC454F09069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876E3B-7931-0841-82A7-612815AB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0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50B7C2-F8A2-E64D-8419-ABC454F09069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876E3B-7931-0841-82A7-612815AB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53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50B7C2-F8A2-E64D-8419-ABC454F09069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876E3B-7931-0841-82A7-612815AB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304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744069" y="0"/>
            <a:ext cx="410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4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2.emf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emf"/><Relationship Id="rId5" Type="http://schemas.openxmlformats.org/officeDocument/2006/relationships/image" Target="../media/image7.emf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e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em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11" Type="http://schemas.openxmlformats.org/officeDocument/2006/relationships/image" Target="../media/image21.png"/><Relationship Id="rId5" Type="http://schemas.openxmlformats.org/officeDocument/2006/relationships/image" Target="../media/image8.emf"/><Relationship Id="rId10" Type="http://schemas.openxmlformats.org/officeDocument/2006/relationships/image" Target="../media/image20.png"/><Relationship Id="rId4" Type="http://schemas.openxmlformats.org/officeDocument/2006/relationships/image" Target="../media/image7.emf"/><Relationship Id="rId9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2.jp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emf"/><Relationship Id="rId5" Type="http://schemas.openxmlformats.org/officeDocument/2006/relationships/image" Target="../media/image7.emf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.emf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11" Type="http://schemas.openxmlformats.org/officeDocument/2006/relationships/image" Target="../media/image28.JPG"/><Relationship Id="rId5" Type="http://schemas.openxmlformats.org/officeDocument/2006/relationships/image" Target="../media/image13.emf"/><Relationship Id="rId10" Type="http://schemas.openxmlformats.org/officeDocument/2006/relationships/image" Target="../media/image27.jpeg"/><Relationship Id="rId4" Type="http://schemas.openxmlformats.org/officeDocument/2006/relationships/image" Target="../media/image7.emf"/><Relationship Id="rId9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em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29.emf"/><Relationship Id="rId10" Type="http://schemas.openxmlformats.org/officeDocument/2006/relationships/image" Target="../media/image16.png"/><Relationship Id="rId4" Type="http://schemas.openxmlformats.org/officeDocument/2006/relationships/image" Target="../media/image7.emf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4.emf"/><Relationship Id="rId7" Type="http://schemas.openxmlformats.org/officeDocument/2006/relationships/image" Target="../media/image11.jp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11" Type="http://schemas.openxmlformats.org/officeDocument/2006/relationships/image" Target="../media/image23.jpg"/><Relationship Id="rId5" Type="http://schemas.openxmlformats.org/officeDocument/2006/relationships/image" Target="../media/image36.emf"/><Relationship Id="rId10" Type="http://schemas.openxmlformats.org/officeDocument/2006/relationships/image" Target="../media/image25.JPG"/><Relationship Id="rId4" Type="http://schemas.openxmlformats.org/officeDocument/2006/relationships/image" Target="../media/image35.emf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11" y="478959"/>
            <a:ext cx="3434471" cy="10544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9611" y="1924786"/>
            <a:ext cx="77453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rial"/>
                <a:cs typeface="Arial"/>
              </a:rPr>
              <a:t>Assessing the resilience of water systems exposed to multiple hazards</a:t>
            </a:r>
          </a:p>
          <a:p>
            <a:endParaRPr lang="en-GB" sz="3600" dirty="0">
              <a:latin typeface="Arial"/>
              <a:cs typeface="Arial"/>
            </a:endParaRPr>
          </a:p>
          <a:p>
            <a:r>
              <a:rPr lang="en-GB" sz="2400" dirty="0">
                <a:latin typeface="Arial"/>
                <a:cs typeface="Arial"/>
              </a:rPr>
              <a:t>Anna Lo Jacomo</a:t>
            </a:r>
          </a:p>
          <a:p>
            <a:endParaRPr lang="en-GB" sz="2400" dirty="0">
              <a:latin typeface="Arial"/>
              <a:cs typeface="Arial"/>
            </a:endParaRPr>
          </a:p>
          <a:p>
            <a:r>
              <a:rPr lang="en-GB" dirty="0">
                <a:latin typeface="Arial"/>
                <a:cs typeface="Arial"/>
              </a:rPr>
              <a:t>University of Bristol</a:t>
            </a:r>
          </a:p>
          <a:p>
            <a:r>
              <a:rPr lang="en-GB" dirty="0">
                <a:latin typeface="Arial"/>
                <a:cs typeface="Arial"/>
              </a:rPr>
              <a:t>Supervisors: </a:t>
            </a:r>
            <a:r>
              <a:rPr lang="en-GB" dirty="0" err="1">
                <a:latin typeface="Arial"/>
                <a:cs typeface="Arial"/>
              </a:rPr>
              <a:t>Prof.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Dawei</a:t>
            </a:r>
            <a:r>
              <a:rPr lang="en-GB" dirty="0">
                <a:latin typeface="Arial"/>
                <a:cs typeface="Arial"/>
              </a:rPr>
              <a:t> Han, </a:t>
            </a:r>
            <a:r>
              <a:rPr lang="en-GB" dirty="0" err="1">
                <a:latin typeface="Arial"/>
                <a:cs typeface="Arial"/>
              </a:rPr>
              <a:t>Prof.</a:t>
            </a:r>
            <a:r>
              <a:rPr lang="en-GB" dirty="0">
                <a:latin typeface="Arial"/>
                <a:cs typeface="Arial"/>
              </a:rPr>
              <a:t> Alan Champneys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2393" y="5361882"/>
            <a:ext cx="3494074" cy="10598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7496" y="5483250"/>
            <a:ext cx="872798" cy="8727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0928" y="5493292"/>
            <a:ext cx="854364" cy="854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611" y="5913696"/>
            <a:ext cx="39497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89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11" y="215795"/>
            <a:ext cx="2427689" cy="7453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8044" y="215795"/>
            <a:ext cx="1104900" cy="444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611" y="6116831"/>
            <a:ext cx="3721100" cy="482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611" y="1058007"/>
            <a:ext cx="8140700" cy="38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611" y="5958804"/>
            <a:ext cx="8140700" cy="38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68100" y="6252983"/>
            <a:ext cx="2139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4498D4"/>
                </a:solidFill>
                <a:latin typeface="Arial"/>
                <a:cs typeface="Arial"/>
              </a:rPr>
              <a:t>www.wisecdt.org</a:t>
            </a:r>
            <a:endParaRPr lang="en-GB" b="1" dirty="0">
              <a:solidFill>
                <a:srgbClr val="4498D4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7716" y="1310543"/>
            <a:ext cx="7895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Some cities cope with disaster better than others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56653" t="1121"/>
          <a:stretch/>
        </p:blipFill>
        <p:spPr>
          <a:xfrm>
            <a:off x="5825067" y="2068942"/>
            <a:ext cx="2249644" cy="33927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/>
          <a:srcRect t="7452" b="7090"/>
          <a:stretch/>
        </p:blipFill>
        <p:spPr>
          <a:xfrm>
            <a:off x="617159" y="2068942"/>
            <a:ext cx="2598785" cy="336496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697185" y="2507899"/>
            <a:ext cx="17123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Kobe earthquake </a:t>
            </a:r>
          </a:p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(Japan)</a:t>
            </a:r>
          </a:p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1995</a:t>
            </a:r>
          </a:p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Magnitude 7.2 M</a:t>
            </a:r>
            <a:r>
              <a:rPr lang="en-GB" sz="1500" baseline="-25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97185" y="3817631"/>
            <a:ext cx="1712328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Christchurch</a:t>
            </a:r>
          </a:p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Earthquake</a:t>
            </a:r>
          </a:p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(New Zealand)</a:t>
            </a:r>
          </a:p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Magnitude 6.3 M</a:t>
            </a:r>
            <a:r>
              <a:rPr lang="en-GB" sz="1500" baseline="-25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</p:txBody>
      </p:sp>
      <p:cxnSp>
        <p:nvCxnSpPr>
          <p:cNvPr id="26" name="Straight Arrow Connector 25"/>
          <p:cNvCxnSpPr>
            <a:cxnSpLocks/>
          </p:cNvCxnSpPr>
          <p:nvPr/>
        </p:nvCxnSpPr>
        <p:spPr>
          <a:xfrm flipH="1" flipV="1">
            <a:off x="3281631" y="3026657"/>
            <a:ext cx="354069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cxnSpLocks/>
          </p:cNvCxnSpPr>
          <p:nvPr/>
        </p:nvCxnSpPr>
        <p:spPr>
          <a:xfrm>
            <a:off x="5274680" y="4488324"/>
            <a:ext cx="34261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463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roup 112"/>
          <p:cNvGrpSpPr/>
          <p:nvPr/>
        </p:nvGrpSpPr>
        <p:grpSpPr>
          <a:xfrm>
            <a:off x="5453864" y="3661916"/>
            <a:ext cx="2736705" cy="2153473"/>
            <a:chOff x="4388789" y="2694804"/>
            <a:chExt cx="2736705" cy="2153473"/>
          </a:xfrm>
        </p:grpSpPr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789" y="2694804"/>
              <a:ext cx="2736705" cy="2153473"/>
            </a:xfrm>
            <a:prstGeom prst="rect">
              <a:avLst/>
            </a:prstGeom>
          </p:spPr>
        </p:pic>
        <p:sp>
          <p:nvSpPr>
            <p:cNvPr id="107" name="Rectangle 106"/>
            <p:cNvSpPr/>
            <p:nvPr/>
          </p:nvSpPr>
          <p:spPr>
            <a:xfrm>
              <a:off x="5664257" y="3035136"/>
              <a:ext cx="316700" cy="28457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500" dirty="0"/>
                <a:t>B</a:t>
              </a: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5236261" y="3564213"/>
              <a:ext cx="318759" cy="28154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500" dirty="0"/>
                <a:t>A</a:t>
              </a: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5093314" y="4208270"/>
              <a:ext cx="320452" cy="28219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500" dirty="0"/>
                <a:t>…</a:t>
              </a: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5341146" y="3642792"/>
              <a:ext cx="318759" cy="28154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500" dirty="0"/>
                <a:t>A</a:t>
              </a: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5420695" y="3721260"/>
              <a:ext cx="318759" cy="28154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500" dirty="0"/>
                <a:t>A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611" y="215795"/>
            <a:ext cx="2427689" cy="7453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8044" y="215795"/>
            <a:ext cx="1104900" cy="444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611" y="6116831"/>
            <a:ext cx="3721100" cy="482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611" y="1058007"/>
            <a:ext cx="8140700" cy="38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611" y="5958804"/>
            <a:ext cx="8140700" cy="38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68100" y="6252983"/>
            <a:ext cx="2139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4498D4"/>
                </a:solidFill>
                <a:latin typeface="Arial"/>
                <a:cs typeface="Arial"/>
              </a:rPr>
              <a:t>www.wisecdt.org</a:t>
            </a:r>
            <a:endParaRPr lang="en-GB" b="1" dirty="0">
              <a:solidFill>
                <a:srgbClr val="4498D4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7716" y="1310543"/>
            <a:ext cx="7895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We are using an integrated systems approach to model the water infrastructure</a:t>
            </a:r>
          </a:p>
        </p:txBody>
      </p:sp>
      <p:grpSp>
        <p:nvGrpSpPr>
          <p:cNvPr id="93" name="Group 92"/>
          <p:cNvGrpSpPr/>
          <p:nvPr/>
        </p:nvGrpSpPr>
        <p:grpSpPr>
          <a:xfrm>
            <a:off x="542714" y="2417202"/>
            <a:ext cx="2950350" cy="1584500"/>
            <a:chOff x="868305" y="2129774"/>
            <a:chExt cx="2950350" cy="1584500"/>
          </a:xfrm>
        </p:grpSpPr>
        <p:sp>
          <p:nvSpPr>
            <p:cNvPr id="15" name="Rectangle 14"/>
            <p:cNvSpPr/>
            <p:nvPr/>
          </p:nvSpPr>
          <p:spPr>
            <a:xfrm>
              <a:off x="1706838" y="2594310"/>
              <a:ext cx="1304335" cy="676872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500" dirty="0"/>
                <a:t>Wastewater treatment</a:t>
              </a:r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868305" y="2129774"/>
              <a:ext cx="2950350" cy="1584500"/>
              <a:chOff x="2796114" y="3628414"/>
              <a:chExt cx="2950350" cy="1584500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 flipV="1">
                <a:off x="4412192" y="3628414"/>
                <a:ext cx="0" cy="46072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2796114" y="4221551"/>
                <a:ext cx="80725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flipV="1">
                <a:off x="4351010" y="4787199"/>
                <a:ext cx="0" cy="42571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4412192" y="3684515"/>
                <a:ext cx="477951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500" dirty="0"/>
                  <a:t>CO</a:t>
                </a:r>
                <a:r>
                  <a:rPr lang="en-GB" sz="1500" baseline="-25000" dirty="0"/>
                  <a:t>2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821975" y="3693974"/>
                <a:ext cx="672300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500" dirty="0"/>
                  <a:t>Waste</a:t>
                </a:r>
              </a:p>
              <a:p>
                <a:r>
                  <a:rPr lang="en-GB" sz="1500" dirty="0"/>
                  <a:t>water</a:t>
                </a:r>
                <a:endParaRPr lang="en-GB" sz="1500" baseline="-25000" dirty="0"/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>
                <a:off x="4942601" y="4265192"/>
                <a:ext cx="800738" cy="249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5039669" y="3731832"/>
                <a:ext cx="70679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500" dirty="0"/>
                  <a:t>Fresh water</a:t>
                </a:r>
                <a:endParaRPr lang="en-GB" sz="1500" baseline="-25000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4405451" y="4889749"/>
                <a:ext cx="955711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500" dirty="0"/>
                  <a:t>Electricity</a:t>
                </a:r>
                <a:endParaRPr lang="en-GB" sz="1500" baseline="-25000" dirty="0"/>
              </a:p>
            </p:txBody>
          </p:sp>
        </p:grpSp>
        <p:cxnSp>
          <p:nvCxnSpPr>
            <p:cNvPr id="78" name="Straight Arrow Connector 77"/>
            <p:cNvCxnSpPr/>
            <p:nvPr/>
          </p:nvCxnSpPr>
          <p:spPr>
            <a:xfrm flipV="1">
              <a:off x="2213528" y="3288557"/>
              <a:ext cx="0" cy="425715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flipV="1">
              <a:off x="2025106" y="3288559"/>
              <a:ext cx="0" cy="425715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flipV="1">
              <a:off x="2268329" y="2129774"/>
              <a:ext cx="0" cy="425715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2051304" y="2129774"/>
              <a:ext cx="0" cy="425715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flipV="1">
              <a:off x="1861505" y="2129774"/>
              <a:ext cx="0" cy="425715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868305" y="2916264"/>
              <a:ext cx="807254" cy="0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>
              <a:off x="868305" y="3068664"/>
              <a:ext cx="807255" cy="0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>
              <a:off x="3047332" y="2952120"/>
              <a:ext cx="771323" cy="0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>
              <a:off x="3047333" y="3104520"/>
              <a:ext cx="771322" cy="0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4" name="Group 113"/>
          <p:cNvGrpSpPr/>
          <p:nvPr/>
        </p:nvGrpSpPr>
        <p:grpSpPr>
          <a:xfrm>
            <a:off x="3340968" y="4374911"/>
            <a:ext cx="1972185" cy="1041922"/>
            <a:chOff x="7604666" y="4314390"/>
            <a:chExt cx="1972185" cy="1041922"/>
          </a:xfrm>
        </p:grpSpPr>
        <p:sp>
          <p:nvSpPr>
            <p:cNvPr id="16" name="Rectangle 15"/>
            <p:cNvSpPr/>
            <p:nvPr/>
          </p:nvSpPr>
          <p:spPr>
            <a:xfrm>
              <a:off x="7604666" y="4314390"/>
              <a:ext cx="1355276" cy="79322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500" dirty="0"/>
                <a:t>Water and wastewater requirements</a:t>
              </a: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0978" y="4580439"/>
              <a:ext cx="775873" cy="775873"/>
            </a:xfrm>
            <a:prstGeom prst="rect">
              <a:avLst/>
            </a:prstGeom>
          </p:spPr>
        </p:pic>
      </p:grpSp>
      <p:sp>
        <p:nvSpPr>
          <p:cNvPr id="115" name="Rectangle 114"/>
          <p:cNvSpPr/>
          <p:nvPr/>
        </p:nvSpPr>
        <p:spPr>
          <a:xfrm>
            <a:off x="6771188" y="2568825"/>
            <a:ext cx="996561" cy="42984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500" dirty="0"/>
              <a:t>Objectives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4695178" y="2574897"/>
            <a:ext cx="1343055" cy="4298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500" dirty="0"/>
              <a:t>Technologies</a:t>
            </a:r>
          </a:p>
        </p:txBody>
      </p:sp>
      <p:cxnSp>
        <p:nvCxnSpPr>
          <p:cNvPr id="53" name="Straight Arrow Connector 52"/>
          <p:cNvCxnSpPr>
            <a:cxnSpLocks/>
          </p:cNvCxnSpPr>
          <p:nvPr/>
        </p:nvCxnSpPr>
        <p:spPr>
          <a:xfrm>
            <a:off x="5728573" y="3122105"/>
            <a:ext cx="429816" cy="3331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cxnSpLocks/>
          </p:cNvCxnSpPr>
          <p:nvPr/>
        </p:nvCxnSpPr>
        <p:spPr>
          <a:xfrm flipH="1">
            <a:off x="7053854" y="3100220"/>
            <a:ext cx="275705" cy="38643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cxnSpLocks/>
          </p:cNvCxnSpPr>
          <p:nvPr/>
        </p:nvCxnSpPr>
        <p:spPr>
          <a:xfrm>
            <a:off x="3866635" y="2800452"/>
            <a:ext cx="51869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cxnSpLocks/>
          </p:cNvCxnSpPr>
          <p:nvPr/>
        </p:nvCxnSpPr>
        <p:spPr>
          <a:xfrm flipV="1">
            <a:off x="4915296" y="3997865"/>
            <a:ext cx="950932" cy="4836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6109172" y="3477757"/>
            <a:ext cx="1186945" cy="445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500" dirty="0"/>
              <a:t>Optimisation</a:t>
            </a:r>
          </a:p>
        </p:txBody>
      </p:sp>
    </p:spTree>
    <p:extLst>
      <p:ext uri="{BB962C8B-B14F-4D97-AF65-F5344CB8AC3E}">
        <p14:creationId xmlns:p14="http://schemas.microsoft.com/office/powerpoint/2010/main" val="2946640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11" y="215795"/>
            <a:ext cx="2427689" cy="7453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8044" y="215795"/>
            <a:ext cx="1104900" cy="444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611" y="6116831"/>
            <a:ext cx="3721100" cy="482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611" y="1058007"/>
            <a:ext cx="8140700" cy="38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611" y="5958804"/>
            <a:ext cx="8140700" cy="38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68100" y="6252983"/>
            <a:ext cx="2139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4498D4"/>
                </a:solidFill>
                <a:latin typeface="Arial"/>
                <a:cs typeface="Arial"/>
              </a:rPr>
              <a:t>www.wisecdt.org</a:t>
            </a:r>
            <a:endParaRPr lang="en-GB" b="1" dirty="0">
              <a:solidFill>
                <a:srgbClr val="4498D4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7716" y="1310543"/>
            <a:ext cx="7895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We are focusing on a case study site in China which is at risk from multiple hazards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131" y="1911728"/>
            <a:ext cx="3603253" cy="2253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5" y="2676666"/>
            <a:ext cx="5379731" cy="3216024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 flipV="1">
            <a:off x="3956050" y="3033923"/>
            <a:ext cx="2556670" cy="4641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429250" y="3531394"/>
            <a:ext cx="1083470" cy="11206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395534" y="4705276"/>
            <a:ext cx="95731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Dechang</a:t>
            </a:r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95534" y="3786485"/>
            <a:ext cx="9140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Sichuan</a:t>
            </a:r>
          </a:p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province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78877" y="4979528"/>
            <a:ext cx="9941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2000 km</a:t>
            </a:r>
            <a:r>
              <a:rPr lang="en-GB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78877" y="5248066"/>
            <a:ext cx="18678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200,000 inhabitants</a:t>
            </a:r>
            <a:endParaRPr lang="en-GB" sz="15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6791499" y="3323011"/>
            <a:ext cx="708138" cy="4634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6512720" y="3531395"/>
            <a:ext cx="986917" cy="11481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912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11" y="215795"/>
            <a:ext cx="2427689" cy="7453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8044" y="215795"/>
            <a:ext cx="1104900" cy="444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611" y="6116831"/>
            <a:ext cx="3721100" cy="482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611" y="1058007"/>
            <a:ext cx="8140700" cy="38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611" y="5958804"/>
            <a:ext cx="8140700" cy="38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68100" y="6252983"/>
            <a:ext cx="2139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4498D4"/>
                </a:solidFill>
                <a:latin typeface="Arial"/>
                <a:cs typeface="Arial"/>
              </a:rPr>
              <a:t>www.wisecdt.org</a:t>
            </a:r>
            <a:endParaRPr lang="en-GB" b="1" dirty="0">
              <a:solidFill>
                <a:srgbClr val="4498D4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7716" y="1310543"/>
            <a:ext cx="78952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We are working with collaborators as part of the RESIST project</a:t>
            </a:r>
          </a:p>
          <a:p>
            <a:endParaRPr lang="en-GB" sz="24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endParaRPr lang="en-GB" sz="24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959" y="2358808"/>
            <a:ext cx="560103" cy="5625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2131" y="2539692"/>
            <a:ext cx="1857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Landslide and earthquake data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00812" y="3599540"/>
            <a:ext cx="1426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Flood information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206" y="4899581"/>
            <a:ext cx="1292143" cy="40551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97193" y="4922583"/>
            <a:ext cx="1223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Model prototype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15" y="3169835"/>
            <a:ext cx="2565797" cy="19243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150" y="3558517"/>
            <a:ext cx="1428949" cy="10860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877" y="3593074"/>
            <a:ext cx="304568" cy="39299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399928" y="3655302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Lu </a:t>
            </a:r>
            <a:r>
              <a:rPr lang="en-GB" dirty="0" err="1"/>
              <a:t>Zhuo</a:t>
            </a:r>
            <a:endParaRPr lang="en-GB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4727153" y="3169835"/>
            <a:ext cx="115936" cy="3886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231014" y="3946717"/>
            <a:ext cx="448882" cy="10758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5141888" y="4644519"/>
            <a:ext cx="451719" cy="3576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027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6" t="64909" r="50922" b="10610"/>
          <a:stretch/>
        </p:blipFill>
        <p:spPr>
          <a:xfrm>
            <a:off x="4633165" y="2541516"/>
            <a:ext cx="2008877" cy="16304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611" y="215795"/>
            <a:ext cx="2427689" cy="7453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8044" y="215795"/>
            <a:ext cx="1104900" cy="444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611" y="6116831"/>
            <a:ext cx="3721100" cy="482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611" y="1058007"/>
            <a:ext cx="8140700" cy="38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611" y="5958804"/>
            <a:ext cx="8140700" cy="38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68100" y="6252983"/>
            <a:ext cx="2139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4498D4"/>
                </a:solidFill>
                <a:latin typeface="Arial"/>
                <a:cs typeface="Arial"/>
              </a:rPr>
              <a:t>www.wisecdt.org</a:t>
            </a:r>
            <a:endParaRPr lang="en-GB" b="1" dirty="0">
              <a:solidFill>
                <a:srgbClr val="4498D4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7716" y="1310543"/>
            <a:ext cx="7895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We adapted the model to incorporate flood risk into the objectives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2" t="62872" r="51100" b="10846"/>
          <a:stretch/>
        </p:blipFill>
        <p:spPr>
          <a:xfrm>
            <a:off x="1833922" y="2521306"/>
            <a:ext cx="1856926" cy="16672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8" t="64775" r="30411" b="10528"/>
          <a:stretch/>
        </p:blipFill>
        <p:spPr>
          <a:xfrm>
            <a:off x="4628048" y="4225276"/>
            <a:ext cx="1990079" cy="163389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72" t="64115" r="30427" b="10820"/>
          <a:stretch/>
        </p:blipFill>
        <p:spPr>
          <a:xfrm>
            <a:off x="1826694" y="4267975"/>
            <a:ext cx="1864153" cy="158489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0324" y="3070691"/>
            <a:ext cx="111044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Aerated lagoon</a:t>
            </a:r>
          </a:p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allocation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40324" y="4779394"/>
            <a:ext cx="142741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Activated sludge allocation</a:t>
            </a:r>
          </a:p>
        </p:txBody>
      </p:sp>
      <p:sp>
        <p:nvSpPr>
          <p:cNvPr id="6" name="Oval 5"/>
          <p:cNvSpPr/>
          <p:nvPr/>
        </p:nvSpPr>
        <p:spPr>
          <a:xfrm>
            <a:off x="6732962" y="5221287"/>
            <a:ext cx="238223" cy="23275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2223223" y="2222617"/>
            <a:ext cx="10710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No flood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168937" y="2212955"/>
            <a:ext cx="9373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Flooded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028293" y="4976684"/>
            <a:ext cx="13046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Number of technologies allocated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5623087" y="3477992"/>
            <a:ext cx="277179" cy="2921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623086" y="5454044"/>
            <a:ext cx="277179" cy="353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5544590" y="5081805"/>
            <a:ext cx="78497" cy="3899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980367" y="3357911"/>
            <a:ext cx="42537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980367" y="5070853"/>
            <a:ext cx="42537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04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11" y="215795"/>
            <a:ext cx="2427689" cy="7453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8044" y="215795"/>
            <a:ext cx="1104900" cy="444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611" y="6116831"/>
            <a:ext cx="3721100" cy="482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611" y="1058007"/>
            <a:ext cx="8140700" cy="38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611" y="5958804"/>
            <a:ext cx="8140700" cy="38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68100" y="6252983"/>
            <a:ext cx="2139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4498D4"/>
                </a:solidFill>
                <a:latin typeface="Arial"/>
                <a:cs typeface="Arial"/>
              </a:rPr>
              <a:t>www.wisecdt.org</a:t>
            </a:r>
            <a:endParaRPr lang="en-GB" b="1" dirty="0">
              <a:solidFill>
                <a:srgbClr val="4498D4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7716" y="1310543"/>
            <a:ext cx="7895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We conducted a site visit to learn about the infrastructure at the case study site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925" y="4357651"/>
            <a:ext cx="1812175" cy="1359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8885" y="3061356"/>
            <a:ext cx="3521826" cy="26413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45669" y="2044836"/>
            <a:ext cx="2784919" cy="20886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97" y="3898331"/>
            <a:ext cx="1353295" cy="18043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41963" y="2405893"/>
            <a:ext cx="1651461" cy="123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09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11" y="215795"/>
            <a:ext cx="2427689" cy="7453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8044" y="215795"/>
            <a:ext cx="1104900" cy="444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611" y="6116831"/>
            <a:ext cx="3721100" cy="482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611" y="1058007"/>
            <a:ext cx="8140700" cy="38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611" y="5958804"/>
            <a:ext cx="8140700" cy="38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68100" y="6252983"/>
            <a:ext cx="2139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4498D4"/>
                </a:solidFill>
                <a:latin typeface="Arial"/>
                <a:cs typeface="Arial"/>
              </a:rPr>
              <a:t>www.wisecdt.org</a:t>
            </a:r>
            <a:endParaRPr lang="en-GB" b="1" dirty="0">
              <a:solidFill>
                <a:srgbClr val="4498D4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7716" y="1310543"/>
            <a:ext cx="7060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The next step will be to adapt the model to include impacts from multiple hazards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884" y="3332994"/>
            <a:ext cx="901901" cy="9019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842" y="2428190"/>
            <a:ext cx="975686" cy="673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023" y="4604112"/>
            <a:ext cx="792129" cy="7921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347" y="3089491"/>
            <a:ext cx="3958148" cy="2366196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625099" y="3887564"/>
            <a:ext cx="54612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366347" y="2975956"/>
            <a:ext cx="530255" cy="2988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967897" y="4873276"/>
            <a:ext cx="587478" cy="17366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0856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684" y="0"/>
            <a:ext cx="919868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36" y="1046565"/>
            <a:ext cx="8140700" cy="38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35" y="207175"/>
            <a:ext cx="2537741" cy="782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36" y="5947362"/>
            <a:ext cx="8140700" cy="3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108" y="3048834"/>
            <a:ext cx="2362200" cy="2362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008" y="3264734"/>
            <a:ext cx="1930400" cy="1930400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5540" y="3264734"/>
            <a:ext cx="1930400" cy="1930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9536" y="1315820"/>
            <a:ext cx="7823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Thank you!</a:t>
            </a:r>
            <a:endParaRPr lang="en-GB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68100" y="6252983"/>
            <a:ext cx="2139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chemeClr val="bg1"/>
                </a:solidFill>
                <a:latin typeface="Arial"/>
                <a:cs typeface="Arial"/>
              </a:rPr>
              <a:t>www.wisecdt.org</a:t>
            </a:r>
            <a:endParaRPr lang="en-GB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0" b="17000"/>
          <a:stretch/>
        </p:blipFill>
        <p:spPr>
          <a:xfrm>
            <a:off x="575008" y="3242112"/>
            <a:ext cx="1975644" cy="1975644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687" y="3048834"/>
            <a:ext cx="2362200" cy="2362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5408" y="3264734"/>
            <a:ext cx="1930400" cy="19304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6" r="20596"/>
          <a:stretch/>
        </p:blipFill>
        <p:spPr>
          <a:xfrm>
            <a:off x="2513721" y="3288379"/>
            <a:ext cx="1927579" cy="1927579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0457" y="3048834"/>
            <a:ext cx="2362200" cy="2362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5140" y="3264734"/>
            <a:ext cx="1930400" cy="1930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 rot="10800000">
            <a:off x="4515045" y="3253405"/>
            <a:ext cx="1953055" cy="1953055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8036" y="3048834"/>
            <a:ext cx="2362200" cy="23622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8" t="62872" r="51856" b="10846"/>
          <a:stretch/>
        </p:blipFill>
        <p:spPr>
          <a:xfrm>
            <a:off x="6479185" y="3276556"/>
            <a:ext cx="1906755" cy="190675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640871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2678</TotalTime>
  <Words>512</Words>
  <Application>Microsoft Office PowerPoint</Application>
  <PresentationFormat>On-screen Show (4:3)</PresentationFormat>
  <Paragraphs>116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Exeter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Vine</dc:creator>
  <cp:lastModifiedBy>Ford, Deborah</cp:lastModifiedBy>
  <cp:revision>152</cp:revision>
  <dcterms:created xsi:type="dcterms:W3CDTF">2016-02-12T15:52:23Z</dcterms:created>
  <dcterms:modified xsi:type="dcterms:W3CDTF">2017-06-27T14:24:45Z</dcterms:modified>
</cp:coreProperties>
</file>